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61" r:id="rId4"/>
    <p:sldId id="258" r:id="rId5"/>
    <p:sldId id="259" r:id="rId6"/>
    <p:sldId id="260" r:id="rId7"/>
    <p:sldId id="262" r:id="rId8"/>
    <p:sldId id="264" r:id="rId9"/>
    <p:sldId id="265" r:id="rId10"/>
    <p:sldId id="263" r:id="rId11"/>
    <p:sldId id="266" r:id="rId12"/>
    <p:sldId id="267" r:id="rId13"/>
    <p:sldId id="269" r:id="rId14"/>
    <p:sldId id="270"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77"/>
    <p:restoredTop sz="94611"/>
  </p:normalViewPr>
  <p:slideViewPr>
    <p:cSldViewPr snapToGrid="0" snapToObjects="1">
      <p:cViewPr varScale="1">
        <p:scale>
          <a:sx n="109" d="100"/>
          <a:sy n="109" d="100"/>
        </p:scale>
        <p:origin x="76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CE3031-849B-144A-9E91-66ED9164C9AF}" type="datetimeFigureOut">
              <a:rPr lang="en-US" smtClean="0"/>
              <a:t>2/4/19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C8B986-829E-F046-9D43-E9069F5E89C4}" type="slidenum">
              <a:rPr lang="en-US" smtClean="0"/>
              <a:t>‹#›</a:t>
            </a:fld>
            <a:endParaRPr lang="en-US"/>
          </a:p>
        </p:txBody>
      </p:sp>
    </p:spTree>
    <p:extLst>
      <p:ext uri="{BB962C8B-B14F-4D97-AF65-F5344CB8AC3E}">
        <p14:creationId xmlns:p14="http://schemas.microsoft.com/office/powerpoint/2010/main" val="3254762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C8B986-829E-F046-9D43-E9069F5E89C4}" type="slidenum">
              <a:rPr lang="en-US" smtClean="0"/>
              <a:t>8</a:t>
            </a:fld>
            <a:endParaRPr lang="en-US"/>
          </a:p>
        </p:txBody>
      </p:sp>
    </p:spTree>
    <p:extLst>
      <p:ext uri="{BB962C8B-B14F-4D97-AF65-F5344CB8AC3E}">
        <p14:creationId xmlns:p14="http://schemas.microsoft.com/office/powerpoint/2010/main" val="47569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4BA6A-D16F-6343-9C3D-2DD66246D6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A3C83C-AC85-F849-9A51-90FF1C78D9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BE9D96-E6BF-4641-A86D-47995EC865A2}"/>
              </a:ext>
            </a:extLst>
          </p:cNvPr>
          <p:cNvSpPr>
            <a:spLocks noGrp="1"/>
          </p:cNvSpPr>
          <p:nvPr>
            <p:ph type="dt" sz="half" idx="10"/>
          </p:nvPr>
        </p:nvSpPr>
        <p:spPr/>
        <p:txBody>
          <a:bodyPr/>
          <a:lstStyle/>
          <a:p>
            <a:fld id="{F018638E-16BB-C649-832A-4AC79041B860}" type="datetimeFigureOut">
              <a:rPr lang="en-US" smtClean="0"/>
              <a:t>2/4/19</a:t>
            </a:fld>
            <a:endParaRPr lang="en-US"/>
          </a:p>
        </p:txBody>
      </p:sp>
      <p:sp>
        <p:nvSpPr>
          <p:cNvPr id="5" name="Footer Placeholder 4">
            <a:extLst>
              <a:ext uri="{FF2B5EF4-FFF2-40B4-BE49-F238E27FC236}">
                <a16:creationId xmlns:a16="http://schemas.microsoft.com/office/drawing/2014/main" id="{694E7AE8-B336-9841-A3E8-31055010F3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1ECEC2-FC68-DD45-8719-FA252837158E}"/>
              </a:ext>
            </a:extLst>
          </p:cNvPr>
          <p:cNvSpPr>
            <a:spLocks noGrp="1"/>
          </p:cNvSpPr>
          <p:nvPr>
            <p:ph type="sldNum" sz="quarter" idx="12"/>
          </p:nvPr>
        </p:nvSpPr>
        <p:spPr/>
        <p:txBody>
          <a:bodyPr/>
          <a:lstStyle/>
          <a:p>
            <a:fld id="{75CF27CB-6099-0C4C-B813-733A4295CDD8}" type="slidenum">
              <a:rPr lang="en-US" smtClean="0"/>
              <a:t>‹#›</a:t>
            </a:fld>
            <a:endParaRPr lang="en-US"/>
          </a:p>
        </p:txBody>
      </p:sp>
    </p:spTree>
    <p:extLst>
      <p:ext uri="{BB962C8B-B14F-4D97-AF65-F5344CB8AC3E}">
        <p14:creationId xmlns:p14="http://schemas.microsoft.com/office/powerpoint/2010/main" val="362579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EF8D5-77E1-0643-BB3B-80F041090C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E00487-4A41-564E-BC7C-8D22945421D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0D6F88-DFB9-5440-98F1-C1A3FBD3E8FA}"/>
              </a:ext>
            </a:extLst>
          </p:cNvPr>
          <p:cNvSpPr>
            <a:spLocks noGrp="1"/>
          </p:cNvSpPr>
          <p:nvPr>
            <p:ph type="dt" sz="half" idx="10"/>
          </p:nvPr>
        </p:nvSpPr>
        <p:spPr/>
        <p:txBody>
          <a:bodyPr/>
          <a:lstStyle/>
          <a:p>
            <a:fld id="{F018638E-16BB-C649-832A-4AC79041B860}" type="datetimeFigureOut">
              <a:rPr lang="en-US" smtClean="0"/>
              <a:t>2/4/19</a:t>
            </a:fld>
            <a:endParaRPr lang="en-US"/>
          </a:p>
        </p:txBody>
      </p:sp>
      <p:sp>
        <p:nvSpPr>
          <p:cNvPr id="5" name="Footer Placeholder 4">
            <a:extLst>
              <a:ext uri="{FF2B5EF4-FFF2-40B4-BE49-F238E27FC236}">
                <a16:creationId xmlns:a16="http://schemas.microsoft.com/office/drawing/2014/main" id="{168728EB-C301-A34C-832A-7B766FF3F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A135CA-93D7-D948-9940-A55E0D22EC7C}"/>
              </a:ext>
            </a:extLst>
          </p:cNvPr>
          <p:cNvSpPr>
            <a:spLocks noGrp="1"/>
          </p:cNvSpPr>
          <p:nvPr>
            <p:ph type="sldNum" sz="quarter" idx="12"/>
          </p:nvPr>
        </p:nvSpPr>
        <p:spPr/>
        <p:txBody>
          <a:bodyPr/>
          <a:lstStyle/>
          <a:p>
            <a:fld id="{75CF27CB-6099-0C4C-B813-733A4295CDD8}" type="slidenum">
              <a:rPr lang="en-US" smtClean="0"/>
              <a:t>‹#›</a:t>
            </a:fld>
            <a:endParaRPr lang="en-US"/>
          </a:p>
        </p:txBody>
      </p:sp>
    </p:spTree>
    <p:extLst>
      <p:ext uri="{BB962C8B-B14F-4D97-AF65-F5344CB8AC3E}">
        <p14:creationId xmlns:p14="http://schemas.microsoft.com/office/powerpoint/2010/main" val="3376574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94E5B6-EA11-474C-97F5-46BFF4E327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6BC24E-B245-A94C-AA64-CAC561F3473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53AEC-7F98-9141-AC4C-7392EBEE20C1}"/>
              </a:ext>
            </a:extLst>
          </p:cNvPr>
          <p:cNvSpPr>
            <a:spLocks noGrp="1"/>
          </p:cNvSpPr>
          <p:nvPr>
            <p:ph type="dt" sz="half" idx="10"/>
          </p:nvPr>
        </p:nvSpPr>
        <p:spPr/>
        <p:txBody>
          <a:bodyPr/>
          <a:lstStyle/>
          <a:p>
            <a:fld id="{F018638E-16BB-C649-832A-4AC79041B860}" type="datetimeFigureOut">
              <a:rPr lang="en-US" smtClean="0"/>
              <a:t>2/4/19</a:t>
            </a:fld>
            <a:endParaRPr lang="en-US"/>
          </a:p>
        </p:txBody>
      </p:sp>
      <p:sp>
        <p:nvSpPr>
          <p:cNvPr id="5" name="Footer Placeholder 4">
            <a:extLst>
              <a:ext uri="{FF2B5EF4-FFF2-40B4-BE49-F238E27FC236}">
                <a16:creationId xmlns:a16="http://schemas.microsoft.com/office/drawing/2014/main" id="{FFD38126-F989-4C4F-B836-EC524AA5E9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CA3C7-0E96-2744-9780-E8AF1A9DD859}"/>
              </a:ext>
            </a:extLst>
          </p:cNvPr>
          <p:cNvSpPr>
            <a:spLocks noGrp="1"/>
          </p:cNvSpPr>
          <p:nvPr>
            <p:ph type="sldNum" sz="quarter" idx="12"/>
          </p:nvPr>
        </p:nvSpPr>
        <p:spPr/>
        <p:txBody>
          <a:bodyPr/>
          <a:lstStyle/>
          <a:p>
            <a:fld id="{75CF27CB-6099-0C4C-B813-733A4295CDD8}" type="slidenum">
              <a:rPr lang="en-US" smtClean="0"/>
              <a:t>‹#›</a:t>
            </a:fld>
            <a:endParaRPr lang="en-US"/>
          </a:p>
        </p:txBody>
      </p:sp>
    </p:spTree>
    <p:extLst>
      <p:ext uri="{BB962C8B-B14F-4D97-AF65-F5344CB8AC3E}">
        <p14:creationId xmlns:p14="http://schemas.microsoft.com/office/powerpoint/2010/main" val="3506880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3DC57-DC9F-8047-8B9B-ED9783546C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55F6FF-48D8-C74D-9C13-F0A18D56AAF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4A93BE-50D4-824E-BB1F-1ED11B4FB165}"/>
              </a:ext>
            </a:extLst>
          </p:cNvPr>
          <p:cNvSpPr>
            <a:spLocks noGrp="1"/>
          </p:cNvSpPr>
          <p:nvPr>
            <p:ph type="dt" sz="half" idx="10"/>
          </p:nvPr>
        </p:nvSpPr>
        <p:spPr/>
        <p:txBody>
          <a:bodyPr/>
          <a:lstStyle/>
          <a:p>
            <a:fld id="{F018638E-16BB-C649-832A-4AC79041B860}" type="datetimeFigureOut">
              <a:rPr lang="en-US" smtClean="0"/>
              <a:t>2/4/19</a:t>
            </a:fld>
            <a:endParaRPr lang="en-US"/>
          </a:p>
        </p:txBody>
      </p:sp>
      <p:sp>
        <p:nvSpPr>
          <p:cNvPr id="5" name="Footer Placeholder 4">
            <a:extLst>
              <a:ext uri="{FF2B5EF4-FFF2-40B4-BE49-F238E27FC236}">
                <a16:creationId xmlns:a16="http://schemas.microsoft.com/office/drawing/2014/main" id="{DB3222D5-144C-2849-B49F-BDD4658F6F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FC7D74-1817-BD4C-AD3C-3EA86BC4BD5E}"/>
              </a:ext>
            </a:extLst>
          </p:cNvPr>
          <p:cNvSpPr>
            <a:spLocks noGrp="1"/>
          </p:cNvSpPr>
          <p:nvPr>
            <p:ph type="sldNum" sz="quarter" idx="12"/>
          </p:nvPr>
        </p:nvSpPr>
        <p:spPr/>
        <p:txBody>
          <a:bodyPr/>
          <a:lstStyle/>
          <a:p>
            <a:fld id="{75CF27CB-6099-0C4C-B813-733A4295CDD8}" type="slidenum">
              <a:rPr lang="en-US" smtClean="0"/>
              <a:t>‹#›</a:t>
            </a:fld>
            <a:endParaRPr lang="en-US"/>
          </a:p>
        </p:txBody>
      </p:sp>
    </p:spTree>
    <p:extLst>
      <p:ext uri="{BB962C8B-B14F-4D97-AF65-F5344CB8AC3E}">
        <p14:creationId xmlns:p14="http://schemas.microsoft.com/office/powerpoint/2010/main" val="3632944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6C556-FEAE-E44C-BA73-627F1BB7A1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C7D511-1096-AA46-B959-73EFFF5A27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9F974C5-8785-644E-BA70-1EF6A7C70B62}"/>
              </a:ext>
            </a:extLst>
          </p:cNvPr>
          <p:cNvSpPr>
            <a:spLocks noGrp="1"/>
          </p:cNvSpPr>
          <p:nvPr>
            <p:ph type="dt" sz="half" idx="10"/>
          </p:nvPr>
        </p:nvSpPr>
        <p:spPr/>
        <p:txBody>
          <a:bodyPr/>
          <a:lstStyle/>
          <a:p>
            <a:fld id="{F018638E-16BB-C649-832A-4AC79041B860}" type="datetimeFigureOut">
              <a:rPr lang="en-US" smtClean="0"/>
              <a:t>2/4/19</a:t>
            </a:fld>
            <a:endParaRPr lang="en-US"/>
          </a:p>
        </p:txBody>
      </p:sp>
      <p:sp>
        <p:nvSpPr>
          <p:cNvPr id="5" name="Footer Placeholder 4">
            <a:extLst>
              <a:ext uri="{FF2B5EF4-FFF2-40B4-BE49-F238E27FC236}">
                <a16:creationId xmlns:a16="http://schemas.microsoft.com/office/drawing/2014/main" id="{B98D71C3-1911-2947-B984-49E4C681C4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FBC71C-CA15-9A4A-8F50-FBBF767476D4}"/>
              </a:ext>
            </a:extLst>
          </p:cNvPr>
          <p:cNvSpPr>
            <a:spLocks noGrp="1"/>
          </p:cNvSpPr>
          <p:nvPr>
            <p:ph type="sldNum" sz="quarter" idx="12"/>
          </p:nvPr>
        </p:nvSpPr>
        <p:spPr/>
        <p:txBody>
          <a:bodyPr/>
          <a:lstStyle/>
          <a:p>
            <a:fld id="{75CF27CB-6099-0C4C-B813-733A4295CDD8}" type="slidenum">
              <a:rPr lang="en-US" smtClean="0"/>
              <a:t>‹#›</a:t>
            </a:fld>
            <a:endParaRPr lang="en-US"/>
          </a:p>
        </p:txBody>
      </p:sp>
    </p:spTree>
    <p:extLst>
      <p:ext uri="{BB962C8B-B14F-4D97-AF65-F5344CB8AC3E}">
        <p14:creationId xmlns:p14="http://schemas.microsoft.com/office/powerpoint/2010/main" val="902675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DFAE5-2E2C-D34B-A94D-67A9419316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DA15BA-A82F-C349-9047-BD47CF22D0E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376096-EAB5-A748-861D-CCCD926236A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B29434-475C-5949-B1F6-F6CB6F3F7BBB}"/>
              </a:ext>
            </a:extLst>
          </p:cNvPr>
          <p:cNvSpPr>
            <a:spLocks noGrp="1"/>
          </p:cNvSpPr>
          <p:nvPr>
            <p:ph type="dt" sz="half" idx="10"/>
          </p:nvPr>
        </p:nvSpPr>
        <p:spPr/>
        <p:txBody>
          <a:bodyPr/>
          <a:lstStyle/>
          <a:p>
            <a:fld id="{F018638E-16BB-C649-832A-4AC79041B860}" type="datetimeFigureOut">
              <a:rPr lang="en-US" smtClean="0"/>
              <a:t>2/4/19</a:t>
            </a:fld>
            <a:endParaRPr lang="en-US"/>
          </a:p>
        </p:txBody>
      </p:sp>
      <p:sp>
        <p:nvSpPr>
          <p:cNvPr id="6" name="Footer Placeholder 5">
            <a:extLst>
              <a:ext uri="{FF2B5EF4-FFF2-40B4-BE49-F238E27FC236}">
                <a16:creationId xmlns:a16="http://schemas.microsoft.com/office/drawing/2014/main" id="{7EC04C91-75C3-0D46-9676-56531CBFB2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8B1E23-F5CB-C647-B27A-D47336B9FB63}"/>
              </a:ext>
            </a:extLst>
          </p:cNvPr>
          <p:cNvSpPr>
            <a:spLocks noGrp="1"/>
          </p:cNvSpPr>
          <p:nvPr>
            <p:ph type="sldNum" sz="quarter" idx="12"/>
          </p:nvPr>
        </p:nvSpPr>
        <p:spPr/>
        <p:txBody>
          <a:bodyPr/>
          <a:lstStyle/>
          <a:p>
            <a:fld id="{75CF27CB-6099-0C4C-B813-733A4295CDD8}" type="slidenum">
              <a:rPr lang="en-US" smtClean="0"/>
              <a:t>‹#›</a:t>
            </a:fld>
            <a:endParaRPr lang="en-US"/>
          </a:p>
        </p:txBody>
      </p:sp>
    </p:spTree>
    <p:extLst>
      <p:ext uri="{BB962C8B-B14F-4D97-AF65-F5344CB8AC3E}">
        <p14:creationId xmlns:p14="http://schemas.microsoft.com/office/powerpoint/2010/main" val="1648777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18CA4-0A77-874F-A4EC-087FEB59A0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699050-6917-D84E-B28D-B169E0AF75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3EDD05F-721F-EB46-B259-6AC3FE16BDF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CD44A8-DDCB-8A44-BF8F-CADCE3A9CE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5741B2-2D19-4048-B291-E7AA0527A9A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782026-9951-CC4C-B20A-F67E891FF607}"/>
              </a:ext>
            </a:extLst>
          </p:cNvPr>
          <p:cNvSpPr>
            <a:spLocks noGrp="1"/>
          </p:cNvSpPr>
          <p:nvPr>
            <p:ph type="dt" sz="half" idx="10"/>
          </p:nvPr>
        </p:nvSpPr>
        <p:spPr/>
        <p:txBody>
          <a:bodyPr/>
          <a:lstStyle/>
          <a:p>
            <a:fld id="{F018638E-16BB-C649-832A-4AC79041B860}" type="datetimeFigureOut">
              <a:rPr lang="en-US" smtClean="0"/>
              <a:t>2/4/19</a:t>
            </a:fld>
            <a:endParaRPr lang="en-US"/>
          </a:p>
        </p:txBody>
      </p:sp>
      <p:sp>
        <p:nvSpPr>
          <p:cNvPr id="8" name="Footer Placeholder 7">
            <a:extLst>
              <a:ext uri="{FF2B5EF4-FFF2-40B4-BE49-F238E27FC236}">
                <a16:creationId xmlns:a16="http://schemas.microsoft.com/office/drawing/2014/main" id="{FB8820CD-8DB3-0242-B73D-9B107F688F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5A0A8F-F9D6-9346-9AFF-404353B386BF}"/>
              </a:ext>
            </a:extLst>
          </p:cNvPr>
          <p:cNvSpPr>
            <a:spLocks noGrp="1"/>
          </p:cNvSpPr>
          <p:nvPr>
            <p:ph type="sldNum" sz="quarter" idx="12"/>
          </p:nvPr>
        </p:nvSpPr>
        <p:spPr/>
        <p:txBody>
          <a:bodyPr/>
          <a:lstStyle/>
          <a:p>
            <a:fld id="{75CF27CB-6099-0C4C-B813-733A4295CDD8}" type="slidenum">
              <a:rPr lang="en-US" smtClean="0"/>
              <a:t>‹#›</a:t>
            </a:fld>
            <a:endParaRPr lang="en-US"/>
          </a:p>
        </p:txBody>
      </p:sp>
    </p:spTree>
    <p:extLst>
      <p:ext uri="{BB962C8B-B14F-4D97-AF65-F5344CB8AC3E}">
        <p14:creationId xmlns:p14="http://schemas.microsoft.com/office/powerpoint/2010/main" val="1448613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C8C49-3178-014C-A436-C57D5D2C0C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331990-0CD7-CE4F-8986-F46E85399C93}"/>
              </a:ext>
            </a:extLst>
          </p:cNvPr>
          <p:cNvSpPr>
            <a:spLocks noGrp="1"/>
          </p:cNvSpPr>
          <p:nvPr>
            <p:ph type="dt" sz="half" idx="10"/>
          </p:nvPr>
        </p:nvSpPr>
        <p:spPr/>
        <p:txBody>
          <a:bodyPr/>
          <a:lstStyle/>
          <a:p>
            <a:fld id="{F018638E-16BB-C649-832A-4AC79041B860}" type="datetimeFigureOut">
              <a:rPr lang="en-US" smtClean="0"/>
              <a:t>2/4/19</a:t>
            </a:fld>
            <a:endParaRPr lang="en-US"/>
          </a:p>
        </p:txBody>
      </p:sp>
      <p:sp>
        <p:nvSpPr>
          <p:cNvPr id="4" name="Footer Placeholder 3">
            <a:extLst>
              <a:ext uri="{FF2B5EF4-FFF2-40B4-BE49-F238E27FC236}">
                <a16:creationId xmlns:a16="http://schemas.microsoft.com/office/drawing/2014/main" id="{DD9D1F33-9078-E44B-BCD5-838CA0ED0C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FA0532-20AE-CA47-A9EE-CDF89096C213}"/>
              </a:ext>
            </a:extLst>
          </p:cNvPr>
          <p:cNvSpPr>
            <a:spLocks noGrp="1"/>
          </p:cNvSpPr>
          <p:nvPr>
            <p:ph type="sldNum" sz="quarter" idx="12"/>
          </p:nvPr>
        </p:nvSpPr>
        <p:spPr/>
        <p:txBody>
          <a:bodyPr/>
          <a:lstStyle/>
          <a:p>
            <a:fld id="{75CF27CB-6099-0C4C-B813-733A4295CDD8}" type="slidenum">
              <a:rPr lang="en-US" smtClean="0"/>
              <a:t>‹#›</a:t>
            </a:fld>
            <a:endParaRPr lang="en-US"/>
          </a:p>
        </p:txBody>
      </p:sp>
    </p:spTree>
    <p:extLst>
      <p:ext uri="{BB962C8B-B14F-4D97-AF65-F5344CB8AC3E}">
        <p14:creationId xmlns:p14="http://schemas.microsoft.com/office/powerpoint/2010/main" val="220943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5968C5-864B-6849-B209-52C78834291C}"/>
              </a:ext>
            </a:extLst>
          </p:cNvPr>
          <p:cNvSpPr>
            <a:spLocks noGrp="1"/>
          </p:cNvSpPr>
          <p:nvPr>
            <p:ph type="dt" sz="half" idx="10"/>
          </p:nvPr>
        </p:nvSpPr>
        <p:spPr/>
        <p:txBody>
          <a:bodyPr/>
          <a:lstStyle/>
          <a:p>
            <a:fld id="{F018638E-16BB-C649-832A-4AC79041B860}" type="datetimeFigureOut">
              <a:rPr lang="en-US" smtClean="0"/>
              <a:t>2/4/19</a:t>
            </a:fld>
            <a:endParaRPr lang="en-US"/>
          </a:p>
        </p:txBody>
      </p:sp>
      <p:sp>
        <p:nvSpPr>
          <p:cNvPr id="3" name="Footer Placeholder 2">
            <a:extLst>
              <a:ext uri="{FF2B5EF4-FFF2-40B4-BE49-F238E27FC236}">
                <a16:creationId xmlns:a16="http://schemas.microsoft.com/office/drawing/2014/main" id="{AF36071C-C579-1642-B13C-7391265F72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E0F409-4DE6-DB4A-AEFB-B823E23ADD68}"/>
              </a:ext>
            </a:extLst>
          </p:cNvPr>
          <p:cNvSpPr>
            <a:spLocks noGrp="1"/>
          </p:cNvSpPr>
          <p:nvPr>
            <p:ph type="sldNum" sz="quarter" idx="12"/>
          </p:nvPr>
        </p:nvSpPr>
        <p:spPr/>
        <p:txBody>
          <a:bodyPr/>
          <a:lstStyle/>
          <a:p>
            <a:fld id="{75CF27CB-6099-0C4C-B813-733A4295CDD8}" type="slidenum">
              <a:rPr lang="en-US" smtClean="0"/>
              <a:t>‹#›</a:t>
            </a:fld>
            <a:endParaRPr lang="en-US"/>
          </a:p>
        </p:txBody>
      </p:sp>
    </p:spTree>
    <p:extLst>
      <p:ext uri="{BB962C8B-B14F-4D97-AF65-F5344CB8AC3E}">
        <p14:creationId xmlns:p14="http://schemas.microsoft.com/office/powerpoint/2010/main" val="2263125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84079-E1D8-8947-BFAE-177810C98C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C4C2FB-437F-6D44-87CB-4C6D6CAB0E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F8A30B-CB31-A84F-B085-B9FC927DD6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4EF5FB-793E-2F4E-BC47-4E85EEF10C25}"/>
              </a:ext>
            </a:extLst>
          </p:cNvPr>
          <p:cNvSpPr>
            <a:spLocks noGrp="1"/>
          </p:cNvSpPr>
          <p:nvPr>
            <p:ph type="dt" sz="half" idx="10"/>
          </p:nvPr>
        </p:nvSpPr>
        <p:spPr/>
        <p:txBody>
          <a:bodyPr/>
          <a:lstStyle/>
          <a:p>
            <a:fld id="{F018638E-16BB-C649-832A-4AC79041B860}" type="datetimeFigureOut">
              <a:rPr lang="en-US" smtClean="0"/>
              <a:t>2/4/19</a:t>
            </a:fld>
            <a:endParaRPr lang="en-US"/>
          </a:p>
        </p:txBody>
      </p:sp>
      <p:sp>
        <p:nvSpPr>
          <p:cNvPr id="6" name="Footer Placeholder 5">
            <a:extLst>
              <a:ext uri="{FF2B5EF4-FFF2-40B4-BE49-F238E27FC236}">
                <a16:creationId xmlns:a16="http://schemas.microsoft.com/office/drawing/2014/main" id="{0FB11EE8-5448-E748-9E0E-C02FB1C386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77A83B-E53B-7547-86B6-D49ADA5A8513}"/>
              </a:ext>
            </a:extLst>
          </p:cNvPr>
          <p:cNvSpPr>
            <a:spLocks noGrp="1"/>
          </p:cNvSpPr>
          <p:nvPr>
            <p:ph type="sldNum" sz="quarter" idx="12"/>
          </p:nvPr>
        </p:nvSpPr>
        <p:spPr/>
        <p:txBody>
          <a:bodyPr/>
          <a:lstStyle/>
          <a:p>
            <a:fld id="{75CF27CB-6099-0C4C-B813-733A4295CDD8}" type="slidenum">
              <a:rPr lang="en-US" smtClean="0"/>
              <a:t>‹#›</a:t>
            </a:fld>
            <a:endParaRPr lang="en-US"/>
          </a:p>
        </p:txBody>
      </p:sp>
    </p:spTree>
    <p:extLst>
      <p:ext uri="{BB962C8B-B14F-4D97-AF65-F5344CB8AC3E}">
        <p14:creationId xmlns:p14="http://schemas.microsoft.com/office/powerpoint/2010/main" val="1747518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24BC9-760D-0244-8859-A8076B9C3E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E916CE-82B9-8D42-8018-919104D324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1AB6CC-13A2-F04C-BE08-B9EF79DCBD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309435E-D11E-F044-B617-854434F39AF0}"/>
              </a:ext>
            </a:extLst>
          </p:cNvPr>
          <p:cNvSpPr>
            <a:spLocks noGrp="1"/>
          </p:cNvSpPr>
          <p:nvPr>
            <p:ph type="dt" sz="half" idx="10"/>
          </p:nvPr>
        </p:nvSpPr>
        <p:spPr/>
        <p:txBody>
          <a:bodyPr/>
          <a:lstStyle/>
          <a:p>
            <a:fld id="{F018638E-16BB-C649-832A-4AC79041B860}" type="datetimeFigureOut">
              <a:rPr lang="en-US" smtClean="0"/>
              <a:t>2/4/19</a:t>
            </a:fld>
            <a:endParaRPr lang="en-US"/>
          </a:p>
        </p:txBody>
      </p:sp>
      <p:sp>
        <p:nvSpPr>
          <p:cNvPr id="6" name="Footer Placeholder 5">
            <a:extLst>
              <a:ext uri="{FF2B5EF4-FFF2-40B4-BE49-F238E27FC236}">
                <a16:creationId xmlns:a16="http://schemas.microsoft.com/office/drawing/2014/main" id="{BED98A14-D9D3-6448-8575-838EEDA1AB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3F6413-8D51-6546-AB72-4C1D20389FED}"/>
              </a:ext>
            </a:extLst>
          </p:cNvPr>
          <p:cNvSpPr>
            <a:spLocks noGrp="1"/>
          </p:cNvSpPr>
          <p:nvPr>
            <p:ph type="sldNum" sz="quarter" idx="12"/>
          </p:nvPr>
        </p:nvSpPr>
        <p:spPr/>
        <p:txBody>
          <a:bodyPr/>
          <a:lstStyle/>
          <a:p>
            <a:fld id="{75CF27CB-6099-0C4C-B813-733A4295CDD8}" type="slidenum">
              <a:rPr lang="en-US" smtClean="0"/>
              <a:t>‹#›</a:t>
            </a:fld>
            <a:endParaRPr lang="en-US"/>
          </a:p>
        </p:txBody>
      </p:sp>
    </p:spTree>
    <p:extLst>
      <p:ext uri="{BB962C8B-B14F-4D97-AF65-F5344CB8AC3E}">
        <p14:creationId xmlns:p14="http://schemas.microsoft.com/office/powerpoint/2010/main" val="3799551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A02802-6735-AC49-863D-1E599C5703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D36181-2DE6-434B-88C6-A5616ABC9A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34D86C-D7FD-A04F-BC4B-AB612ABC4F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18638E-16BB-C649-832A-4AC79041B860}" type="datetimeFigureOut">
              <a:rPr lang="en-US" smtClean="0"/>
              <a:t>2/4/19</a:t>
            </a:fld>
            <a:endParaRPr lang="en-US"/>
          </a:p>
        </p:txBody>
      </p:sp>
      <p:sp>
        <p:nvSpPr>
          <p:cNvPr id="5" name="Footer Placeholder 4">
            <a:extLst>
              <a:ext uri="{FF2B5EF4-FFF2-40B4-BE49-F238E27FC236}">
                <a16:creationId xmlns:a16="http://schemas.microsoft.com/office/drawing/2014/main" id="{E9A119D6-EEE2-D242-87A8-123FE70FAD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67ADE5-DB43-434E-BF30-3A8DF48013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CF27CB-6099-0C4C-B813-733A4295CDD8}" type="slidenum">
              <a:rPr lang="en-US" smtClean="0"/>
              <a:t>‹#›</a:t>
            </a:fld>
            <a:endParaRPr lang="en-US"/>
          </a:p>
        </p:txBody>
      </p:sp>
    </p:spTree>
    <p:extLst>
      <p:ext uri="{BB962C8B-B14F-4D97-AF65-F5344CB8AC3E}">
        <p14:creationId xmlns:p14="http://schemas.microsoft.com/office/powerpoint/2010/main" val="1182608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C3688F-4AFA-5C40-8B20-1665907F1299}"/>
              </a:ext>
            </a:extLst>
          </p:cNvPr>
          <p:cNvPicPr>
            <a:picLocks noChangeAspect="1"/>
          </p:cNvPicPr>
          <p:nvPr/>
        </p:nvPicPr>
        <p:blipFill>
          <a:blip r:embed="rId2"/>
          <a:stretch>
            <a:fillRect/>
          </a:stretch>
        </p:blipFill>
        <p:spPr>
          <a:xfrm>
            <a:off x="1910862" y="1500555"/>
            <a:ext cx="7608276" cy="2131158"/>
          </a:xfrm>
          <a:prstGeom prst="rect">
            <a:avLst/>
          </a:prstGeom>
        </p:spPr>
      </p:pic>
      <p:sp>
        <p:nvSpPr>
          <p:cNvPr id="9" name="TextBox 8">
            <a:extLst>
              <a:ext uri="{FF2B5EF4-FFF2-40B4-BE49-F238E27FC236}">
                <a16:creationId xmlns:a16="http://schemas.microsoft.com/office/drawing/2014/main" id="{1DC35E84-1DA8-1E49-9DBF-EC523C44579F}"/>
              </a:ext>
            </a:extLst>
          </p:cNvPr>
          <p:cNvSpPr txBox="1"/>
          <p:nvPr/>
        </p:nvSpPr>
        <p:spPr>
          <a:xfrm>
            <a:off x="3583709" y="3980872"/>
            <a:ext cx="3733726" cy="1138773"/>
          </a:xfrm>
          <a:prstGeom prst="rect">
            <a:avLst/>
          </a:prstGeom>
          <a:noFill/>
        </p:spPr>
        <p:txBody>
          <a:bodyPr wrap="square" rtlCol="0">
            <a:spAutoFit/>
          </a:bodyPr>
          <a:lstStyle/>
          <a:p>
            <a:r>
              <a:rPr lang="en-US" sz="3600" dirty="0"/>
              <a:t>William </a:t>
            </a:r>
            <a:r>
              <a:rPr lang="en-US" sz="3600" dirty="0" err="1"/>
              <a:t>Echikson</a:t>
            </a:r>
            <a:endParaRPr lang="en-US" sz="3600" dirty="0"/>
          </a:p>
          <a:p>
            <a:pPr algn="ctr"/>
            <a:r>
              <a:rPr lang="en-US" sz="1600" dirty="0"/>
              <a:t>Director, Brussels Office </a:t>
            </a:r>
          </a:p>
          <a:p>
            <a:pPr algn="ctr"/>
            <a:r>
              <a:rPr lang="en-US" sz="1600" dirty="0"/>
              <a:t>European Union of Progressive Judaism</a:t>
            </a:r>
          </a:p>
        </p:txBody>
      </p:sp>
    </p:spTree>
    <p:extLst>
      <p:ext uri="{BB962C8B-B14F-4D97-AF65-F5344CB8AC3E}">
        <p14:creationId xmlns:p14="http://schemas.microsoft.com/office/powerpoint/2010/main" val="355295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2ECD0-AD5D-6A4D-BEBF-F556F8C91AEE}"/>
              </a:ext>
            </a:extLst>
          </p:cNvPr>
          <p:cNvSpPr>
            <a:spLocks noGrp="1"/>
          </p:cNvSpPr>
          <p:nvPr>
            <p:ph type="title"/>
          </p:nvPr>
        </p:nvSpPr>
        <p:spPr/>
        <p:txBody>
          <a:bodyPr/>
          <a:lstStyle/>
          <a:p>
            <a:pPr algn="ctr"/>
            <a:r>
              <a:rPr lang="en-US" dirty="0"/>
              <a:t>Challenges in the West, Too</a:t>
            </a:r>
          </a:p>
        </p:txBody>
      </p:sp>
      <p:pic>
        <p:nvPicPr>
          <p:cNvPr id="5" name="Content Placeholder 4">
            <a:extLst>
              <a:ext uri="{FF2B5EF4-FFF2-40B4-BE49-F238E27FC236}">
                <a16:creationId xmlns:a16="http://schemas.microsoft.com/office/drawing/2014/main" id="{77B0D93A-BB76-1143-ADA5-19B51917B25C}"/>
              </a:ext>
            </a:extLst>
          </p:cNvPr>
          <p:cNvPicPr>
            <a:picLocks noGrp="1" noChangeAspect="1"/>
          </p:cNvPicPr>
          <p:nvPr>
            <p:ph idx="1"/>
          </p:nvPr>
        </p:nvPicPr>
        <p:blipFill>
          <a:blip r:embed="rId2"/>
          <a:stretch>
            <a:fillRect/>
          </a:stretch>
        </p:blipFill>
        <p:spPr>
          <a:xfrm>
            <a:off x="1574553" y="1535617"/>
            <a:ext cx="1917700" cy="1447800"/>
          </a:xfrm>
        </p:spPr>
      </p:pic>
      <p:pic>
        <p:nvPicPr>
          <p:cNvPr id="8" name="Picture 7">
            <a:extLst>
              <a:ext uri="{FF2B5EF4-FFF2-40B4-BE49-F238E27FC236}">
                <a16:creationId xmlns:a16="http://schemas.microsoft.com/office/drawing/2014/main" id="{126CCF93-3606-FE47-839E-7835CB21068E}"/>
              </a:ext>
            </a:extLst>
          </p:cNvPr>
          <p:cNvPicPr>
            <a:picLocks noChangeAspect="1"/>
          </p:cNvPicPr>
          <p:nvPr/>
        </p:nvPicPr>
        <p:blipFill>
          <a:blip r:embed="rId3"/>
          <a:stretch>
            <a:fillRect/>
          </a:stretch>
        </p:blipFill>
        <p:spPr>
          <a:xfrm>
            <a:off x="994682" y="3915800"/>
            <a:ext cx="2679700" cy="1778000"/>
          </a:xfrm>
          <a:prstGeom prst="rect">
            <a:avLst/>
          </a:prstGeom>
        </p:spPr>
      </p:pic>
      <p:sp>
        <p:nvSpPr>
          <p:cNvPr id="9" name="TextBox 8">
            <a:extLst>
              <a:ext uri="{FF2B5EF4-FFF2-40B4-BE49-F238E27FC236}">
                <a16:creationId xmlns:a16="http://schemas.microsoft.com/office/drawing/2014/main" id="{2A135BD4-62F1-2D45-ADD9-FB1113230790}"/>
              </a:ext>
            </a:extLst>
          </p:cNvPr>
          <p:cNvSpPr txBox="1"/>
          <p:nvPr/>
        </p:nvSpPr>
        <p:spPr>
          <a:xfrm>
            <a:off x="1392424" y="3230579"/>
            <a:ext cx="2281958" cy="923330"/>
          </a:xfrm>
          <a:prstGeom prst="rect">
            <a:avLst/>
          </a:prstGeom>
          <a:noFill/>
        </p:spPr>
        <p:txBody>
          <a:bodyPr wrap="square" rtlCol="0">
            <a:spAutoFit/>
          </a:bodyPr>
          <a:lstStyle/>
          <a:p>
            <a:r>
              <a:rPr lang="en-US" sz="3600" dirty="0"/>
              <a:t>DENMARK</a:t>
            </a:r>
          </a:p>
          <a:p>
            <a:endParaRPr lang="en-US" dirty="0"/>
          </a:p>
        </p:txBody>
      </p:sp>
      <p:sp>
        <p:nvSpPr>
          <p:cNvPr id="10" name="TextBox 9">
            <a:extLst>
              <a:ext uri="{FF2B5EF4-FFF2-40B4-BE49-F238E27FC236}">
                <a16:creationId xmlns:a16="http://schemas.microsoft.com/office/drawing/2014/main" id="{403B82A8-ECFB-6F47-B400-812B6469A91C}"/>
              </a:ext>
            </a:extLst>
          </p:cNvPr>
          <p:cNvSpPr txBox="1"/>
          <p:nvPr/>
        </p:nvSpPr>
        <p:spPr>
          <a:xfrm>
            <a:off x="1574553" y="6009689"/>
            <a:ext cx="1560533" cy="646331"/>
          </a:xfrm>
          <a:prstGeom prst="rect">
            <a:avLst/>
          </a:prstGeom>
          <a:noFill/>
        </p:spPr>
        <p:txBody>
          <a:bodyPr wrap="square" rtlCol="0">
            <a:spAutoFit/>
          </a:bodyPr>
          <a:lstStyle/>
          <a:p>
            <a:r>
              <a:rPr lang="en-US" sz="3600" dirty="0"/>
              <a:t>ITALY</a:t>
            </a:r>
          </a:p>
        </p:txBody>
      </p:sp>
      <p:pic>
        <p:nvPicPr>
          <p:cNvPr id="12" name="Picture 11">
            <a:extLst>
              <a:ext uri="{FF2B5EF4-FFF2-40B4-BE49-F238E27FC236}">
                <a16:creationId xmlns:a16="http://schemas.microsoft.com/office/drawing/2014/main" id="{88374B94-F398-DB4C-A0E0-74F092CDF6E6}"/>
              </a:ext>
            </a:extLst>
          </p:cNvPr>
          <p:cNvPicPr>
            <a:picLocks noChangeAspect="1"/>
          </p:cNvPicPr>
          <p:nvPr/>
        </p:nvPicPr>
        <p:blipFill>
          <a:blip r:embed="rId4"/>
          <a:stretch>
            <a:fillRect/>
          </a:stretch>
        </p:blipFill>
        <p:spPr>
          <a:xfrm>
            <a:off x="4483100" y="1690688"/>
            <a:ext cx="3225800" cy="2921329"/>
          </a:xfrm>
          <a:prstGeom prst="rect">
            <a:avLst/>
          </a:prstGeom>
        </p:spPr>
      </p:pic>
      <p:pic>
        <p:nvPicPr>
          <p:cNvPr id="14" name="Picture 13">
            <a:extLst>
              <a:ext uri="{FF2B5EF4-FFF2-40B4-BE49-F238E27FC236}">
                <a16:creationId xmlns:a16="http://schemas.microsoft.com/office/drawing/2014/main" id="{8292B4A2-87D1-CD45-8D8A-3CBF915B437F}"/>
              </a:ext>
            </a:extLst>
          </p:cNvPr>
          <p:cNvPicPr>
            <a:picLocks noChangeAspect="1"/>
          </p:cNvPicPr>
          <p:nvPr/>
        </p:nvPicPr>
        <p:blipFill>
          <a:blip r:embed="rId5"/>
          <a:stretch>
            <a:fillRect/>
          </a:stretch>
        </p:blipFill>
        <p:spPr>
          <a:xfrm>
            <a:off x="8298584" y="1976698"/>
            <a:ext cx="2465532" cy="2507762"/>
          </a:xfrm>
          <a:prstGeom prst="rect">
            <a:avLst/>
          </a:prstGeom>
        </p:spPr>
      </p:pic>
    </p:spTree>
    <p:extLst>
      <p:ext uri="{BB962C8B-B14F-4D97-AF65-F5344CB8AC3E}">
        <p14:creationId xmlns:p14="http://schemas.microsoft.com/office/powerpoint/2010/main" val="987647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53C7-7BAD-024B-9673-FFEA3250BB25}"/>
              </a:ext>
            </a:extLst>
          </p:cNvPr>
          <p:cNvSpPr>
            <a:spLocks noGrp="1"/>
          </p:cNvSpPr>
          <p:nvPr>
            <p:ph type="title"/>
          </p:nvPr>
        </p:nvSpPr>
        <p:spPr/>
        <p:txBody>
          <a:bodyPr/>
          <a:lstStyle/>
          <a:p>
            <a:pPr algn="ctr"/>
            <a:r>
              <a:rPr lang="en-US" dirty="0"/>
              <a:t>European Union Fights Revisionism</a:t>
            </a:r>
          </a:p>
        </p:txBody>
      </p:sp>
      <p:pic>
        <p:nvPicPr>
          <p:cNvPr id="5" name="Content Placeholder 4">
            <a:extLst>
              <a:ext uri="{FF2B5EF4-FFF2-40B4-BE49-F238E27FC236}">
                <a16:creationId xmlns:a16="http://schemas.microsoft.com/office/drawing/2014/main" id="{FA7AC3E6-78B8-F446-995B-8060F06C2080}"/>
              </a:ext>
            </a:extLst>
          </p:cNvPr>
          <p:cNvPicPr>
            <a:picLocks noGrp="1" noChangeAspect="1"/>
          </p:cNvPicPr>
          <p:nvPr>
            <p:ph idx="1"/>
          </p:nvPr>
        </p:nvPicPr>
        <p:blipFill>
          <a:blip r:embed="rId2"/>
          <a:stretch>
            <a:fillRect/>
          </a:stretch>
        </p:blipFill>
        <p:spPr>
          <a:xfrm>
            <a:off x="1202129" y="4137170"/>
            <a:ext cx="3695700" cy="2197100"/>
          </a:xfrm>
        </p:spPr>
      </p:pic>
      <p:pic>
        <p:nvPicPr>
          <p:cNvPr id="8" name="Picture 7">
            <a:extLst>
              <a:ext uri="{FF2B5EF4-FFF2-40B4-BE49-F238E27FC236}">
                <a16:creationId xmlns:a16="http://schemas.microsoft.com/office/drawing/2014/main" id="{C9070D0B-0C73-494F-836F-3204895080C5}"/>
              </a:ext>
            </a:extLst>
          </p:cNvPr>
          <p:cNvPicPr>
            <a:picLocks noChangeAspect="1"/>
          </p:cNvPicPr>
          <p:nvPr/>
        </p:nvPicPr>
        <p:blipFill>
          <a:blip r:embed="rId3"/>
          <a:stretch>
            <a:fillRect/>
          </a:stretch>
        </p:blipFill>
        <p:spPr>
          <a:xfrm>
            <a:off x="8957458" y="1690688"/>
            <a:ext cx="2400300" cy="3390900"/>
          </a:xfrm>
          <a:prstGeom prst="rect">
            <a:avLst/>
          </a:prstGeom>
        </p:spPr>
      </p:pic>
      <p:pic>
        <p:nvPicPr>
          <p:cNvPr id="10" name="Picture 9">
            <a:extLst>
              <a:ext uri="{FF2B5EF4-FFF2-40B4-BE49-F238E27FC236}">
                <a16:creationId xmlns:a16="http://schemas.microsoft.com/office/drawing/2014/main" id="{52232BB2-E8DE-7441-8E20-10EA46A8EF48}"/>
              </a:ext>
            </a:extLst>
          </p:cNvPr>
          <p:cNvPicPr>
            <a:picLocks noChangeAspect="1"/>
          </p:cNvPicPr>
          <p:nvPr/>
        </p:nvPicPr>
        <p:blipFill>
          <a:blip r:embed="rId4"/>
          <a:stretch>
            <a:fillRect/>
          </a:stretch>
        </p:blipFill>
        <p:spPr>
          <a:xfrm>
            <a:off x="5229637" y="4137170"/>
            <a:ext cx="3378200" cy="2413000"/>
          </a:xfrm>
          <a:prstGeom prst="rect">
            <a:avLst/>
          </a:prstGeom>
        </p:spPr>
      </p:pic>
      <p:sp>
        <p:nvSpPr>
          <p:cNvPr id="11" name="TextBox 10">
            <a:extLst>
              <a:ext uri="{FF2B5EF4-FFF2-40B4-BE49-F238E27FC236}">
                <a16:creationId xmlns:a16="http://schemas.microsoft.com/office/drawing/2014/main" id="{02864699-D1F8-B840-8E39-FBBBD49CAC79}"/>
              </a:ext>
            </a:extLst>
          </p:cNvPr>
          <p:cNvSpPr txBox="1"/>
          <p:nvPr/>
        </p:nvSpPr>
        <p:spPr>
          <a:xfrm>
            <a:off x="0" y="1828801"/>
            <a:ext cx="8659115" cy="1846659"/>
          </a:xfrm>
          <a:prstGeom prst="rect">
            <a:avLst/>
          </a:prstGeom>
          <a:noFill/>
        </p:spPr>
        <p:txBody>
          <a:bodyPr wrap="square" rtlCol="0">
            <a:spAutoFit/>
          </a:bodyPr>
          <a:lstStyle/>
          <a:p>
            <a:pPr marL="285750" indent="-285750">
              <a:buFont typeface="Arial" panose="020B0604020202020204" pitchFamily="34" charset="0"/>
              <a:buChar char="•"/>
            </a:pPr>
            <a:r>
              <a:rPr lang="en-US" sz="2400" dirty="0"/>
              <a:t>Appoints first Coordinator to Fight Anti-Semitism</a:t>
            </a:r>
          </a:p>
          <a:p>
            <a:pPr marL="285750" indent="-285750">
              <a:buFont typeface="Arial" panose="020B0604020202020204" pitchFamily="34" charset="0"/>
              <a:buChar char="•"/>
            </a:pPr>
            <a:r>
              <a:rPr lang="en-US" sz="2400" dirty="0"/>
              <a:t>FRA Conducts Pathbreaking Poll and Research</a:t>
            </a:r>
          </a:p>
          <a:p>
            <a:pPr marL="285750" indent="-285750">
              <a:buFont typeface="Arial" panose="020B0604020202020204" pitchFamily="34" charset="0"/>
              <a:buChar char="•"/>
            </a:pPr>
            <a:r>
              <a:rPr lang="en-US" sz="2400" dirty="0"/>
              <a:t>Joins International Holocaust Remembrance Alliance</a:t>
            </a:r>
          </a:p>
          <a:p>
            <a:pPr marL="285750" indent="-285750">
              <a:buFont typeface="Arial" panose="020B0604020202020204" pitchFamily="34" charset="0"/>
              <a:buChar char="•"/>
            </a:pPr>
            <a:r>
              <a:rPr lang="en-US" sz="2400" dirty="0"/>
              <a:t>Ups Spending to Fight Anti-Semitism</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672894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48163-177D-8D4D-B34A-0A66BD61DADD}"/>
              </a:ext>
            </a:extLst>
          </p:cNvPr>
          <p:cNvSpPr>
            <a:spLocks noGrp="1"/>
          </p:cNvSpPr>
          <p:nvPr>
            <p:ph type="title"/>
          </p:nvPr>
        </p:nvSpPr>
        <p:spPr/>
        <p:txBody>
          <a:bodyPr/>
          <a:lstStyle/>
          <a:p>
            <a:pPr algn="ctr"/>
            <a:r>
              <a:rPr lang="en-US" dirty="0"/>
              <a:t>Israel’s Dubious Role</a:t>
            </a:r>
          </a:p>
        </p:txBody>
      </p:sp>
      <p:pic>
        <p:nvPicPr>
          <p:cNvPr id="17" name="Content Placeholder 16">
            <a:extLst>
              <a:ext uri="{FF2B5EF4-FFF2-40B4-BE49-F238E27FC236}">
                <a16:creationId xmlns:a16="http://schemas.microsoft.com/office/drawing/2014/main" id="{7F6AB1A3-6258-F34C-8F7F-C4AC2FCF6D81}"/>
              </a:ext>
            </a:extLst>
          </p:cNvPr>
          <p:cNvPicPr>
            <a:picLocks noGrp="1" noChangeAspect="1"/>
          </p:cNvPicPr>
          <p:nvPr>
            <p:ph idx="1"/>
          </p:nvPr>
        </p:nvPicPr>
        <p:blipFill>
          <a:blip r:embed="rId2"/>
          <a:stretch>
            <a:fillRect/>
          </a:stretch>
        </p:blipFill>
        <p:spPr>
          <a:xfrm>
            <a:off x="2327565" y="1496291"/>
            <a:ext cx="7647708" cy="4680672"/>
          </a:xfrm>
        </p:spPr>
      </p:pic>
    </p:spTree>
    <p:extLst>
      <p:ext uri="{BB962C8B-B14F-4D97-AF65-F5344CB8AC3E}">
        <p14:creationId xmlns:p14="http://schemas.microsoft.com/office/powerpoint/2010/main" val="1385180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C33FD-CE72-4848-905F-2B8CC4E3BEB9}"/>
              </a:ext>
            </a:extLst>
          </p:cNvPr>
          <p:cNvSpPr>
            <a:spLocks noGrp="1"/>
          </p:cNvSpPr>
          <p:nvPr>
            <p:ph type="title"/>
          </p:nvPr>
        </p:nvSpPr>
        <p:spPr/>
        <p:txBody>
          <a:bodyPr/>
          <a:lstStyle/>
          <a:p>
            <a:r>
              <a:rPr lang="en-US" dirty="0"/>
              <a:t>BRUSSELS OFFICE NEXT STEPS</a:t>
            </a:r>
          </a:p>
        </p:txBody>
      </p:sp>
      <p:sp>
        <p:nvSpPr>
          <p:cNvPr id="3" name="Content Placeholder 2">
            <a:extLst>
              <a:ext uri="{FF2B5EF4-FFF2-40B4-BE49-F238E27FC236}">
                <a16:creationId xmlns:a16="http://schemas.microsoft.com/office/drawing/2014/main" id="{14B76916-1E8A-B248-BE62-34D8B5A3A539}"/>
              </a:ext>
            </a:extLst>
          </p:cNvPr>
          <p:cNvSpPr>
            <a:spLocks noGrp="1"/>
          </p:cNvSpPr>
          <p:nvPr>
            <p:ph idx="1"/>
          </p:nvPr>
        </p:nvSpPr>
        <p:spPr/>
        <p:txBody>
          <a:bodyPr>
            <a:noAutofit/>
          </a:bodyPr>
          <a:lstStyle/>
          <a:p>
            <a:r>
              <a:rPr lang="en-US" sz="1600" dirty="0"/>
              <a:t> </a:t>
            </a:r>
            <a:r>
              <a:rPr lang="en-US" sz="1600" b="1" dirty="0"/>
              <a:t>Rabbinical Assistance: </a:t>
            </a:r>
            <a:r>
              <a:rPr lang="en-US" sz="1600" dirty="0"/>
              <a:t>We need to name a replacement to Rabbi Ira as the rabbinical lead for the EUPJ office</a:t>
            </a:r>
          </a:p>
          <a:p>
            <a:r>
              <a:rPr lang="en-US" sz="1600" dirty="0"/>
              <a:t> </a:t>
            </a:r>
            <a:r>
              <a:rPr lang="en-US" sz="1600" b="1" dirty="0"/>
              <a:t>State Recognition Mapping: A </a:t>
            </a:r>
            <a:r>
              <a:rPr lang="en-US" sz="1600" dirty="0"/>
              <a:t>volunteer named </a:t>
            </a:r>
            <a:r>
              <a:rPr lang="en-US" sz="1600" dirty="0" err="1"/>
              <a:t>Andris</a:t>
            </a:r>
            <a:r>
              <a:rPr lang="en-US" sz="1600" dirty="0"/>
              <a:t> </a:t>
            </a:r>
            <a:r>
              <a:rPr lang="en-US" sz="1600" dirty="0" err="1"/>
              <a:t>Mosquera</a:t>
            </a:r>
            <a:r>
              <a:rPr lang="en-US" sz="1600" dirty="0"/>
              <a:t> said he wanted to follow up with the mapping of our efforts to gain state recognition throughout the continent. This is important to help communities learn “best practices,” for us to understand the stakes (financial, political and religious) in each country, and finally for the Brussels office to be able to explain the situation in individual countries to EU officials. A proposed template is attached. Please feel free to propose improvements? Would it be possible to send it out to all community leaders and for them to engage with Andres to put together this mapping?</a:t>
            </a:r>
          </a:p>
          <a:p>
            <a:r>
              <a:rPr lang="en-US" sz="1600" dirty="0"/>
              <a:t> </a:t>
            </a:r>
            <a:r>
              <a:rPr lang="en-US" sz="1600" b="1" dirty="0"/>
              <a:t>Bulgaria:</a:t>
            </a:r>
            <a:r>
              <a:rPr lang="en-US" sz="1600" dirty="0"/>
              <a:t> One of the nice fallouts from our Brussels office opening was an email from my Yale classmate, now American ambassador to Bulgaria, Eric Rubin. He is an active progressive Jew and has been active in Bulgarian Jewish affairs and he advises us to work to set up a progressive branch in Sophia. Eric leaves his post in the summer so we should try to do this before he leaves and we have lost the opportunity for his support.  </a:t>
            </a:r>
          </a:p>
          <a:p>
            <a:r>
              <a:rPr lang="en-US" sz="1600" b="1" dirty="0"/>
              <a:t>Romania</a:t>
            </a:r>
            <a:r>
              <a:rPr lang="en-US" sz="1600" dirty="0"/>
              <a:t>: Romania holds the current EU presidency. I have been invited to meet the Romanian Prime Minister on Wednesday and on Thursday the Romanians hold a major conference on anti-Semitism at the European Parliament. </a:t>
            </a:r>
          </a:p>
          <a:p>
            <a:r>
              <a:rPr lang="en-US" sz="1600" b="1" dirty="0"/>
              <a:t>HIAS</a:t>
            </a:r>
            <a:r>
              <a:rPr lang="en-US" sz="1600" dirty="0"/>
              <a:t>: The refugee agency is going to decide in March whether to open a Brussels office. The office will not do policy work; it will only do fundraising. We should still speak with them, if possible.</a:t>
            </a:r>
          </a:p>
          <a:p>
            <a:r>
              <a:rPr lang="en-US" sz="1600" b="1" dirty="0"/>
              <a:t>EU Funding</a:t>
            </a:r>
            <a:r>
              <a:rPr lang="en-US" sz="1600" dirty="0"/>
              <a:t>: The EU has a EUR3 million new tranche of funding; we might get some for a Remembrance Report follow-up. Or another project. The funding opportunity is attached.</a:t>
            </a:r>
          </a:p>
        </p:txBody>
      </p:sp>
    </p:spTree>
    <p:extLst>
      <p:ext uri="{BB962C8B-B14F-4D97-AF65-F5344CB8AC3E}">
        <p14:creationId xmlns:p14="http://schemas.microsoft.com/office/powerpoint/2010/main" val="197797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4953D-0292-F840-AB42-8F72BF26D41C}"/>
              </a:ext>
            </a:extLst>
          </p:cNvPr>
          <p:cNvSpPr>
            <a:spLocks noGrp="1"/>
          </p:cNvSpPr>
          <p:nvPr>
            <p:ph type="title"/>
          </p:nvPr>
        </p:nvSpPr>
        <p:spPr>
          <a:xfrm>
            <a:off x="-404446" y="211870"/>
            <a:ext cx="10515600" cy="1325563"/>
          </a:xfrm>
        </p:spPr>
        <p:txBody>
          <a:bodyPr/>
          <a:lstStyle/>
          <a:p>
            <a:pPr algn="ctr"/>
            <a:r>
              <a:rPr lang="en-US" dirty="0"/>
              <a:t>European Parliament Elections</a:t>
            </a:r>
          </a:p>
        </p:txBody>
      </p:sp>
      <p:pic>
        <p:nvPicPr>
          <p:cNvPr id="5" name="Content Placeholder 4">
            <a:extLst>
              <a:ext uri="{FF2B5EF4-FFF2-40B4-BE49-F238E27FC236}">
                <a16:creationId xmlns:a16="http://schemas.microsoft.com/office/drawing/2014/main" id="{5F903782-3B36-064F-BD4E-A234B72BC95E}"/>
              </a:ext>
            </a:extLst>
          </p:cNvPr>
          <p:cNvPicPr>
            <a:picLocks noGrp="1" noChangeAspect="1"/>
          </p:cNvPicPr>
          <p:nvPr>
            <p:ph idx="1"/>
          </p:nvPr>
        </p:nvPicPr>
        <p:blipFill>
          <a:blip r:embed="rId2"/>
          <a:stretch>
            <a:fillRect/>
          </a:stretch>
        </p:blipFill>
        <p:spPr>
          <a:xfrm>
            <a:off x="1465385" y="1606062"/>
            <a:ext cx="8850923" cy="4255476"/>
          </a:xfrm>
        </p:spPr>
      </p:pic>
    </p:spTree>
    <p:extLst>
      <p:ext uri="{BB962C8B-B14F-4D97-AF65-F5344CB8AC3E}">
        <p14:creationId xmlns:p14="http://schemas.microsoft.com/office/powerpoint/2010/main" val="1556617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52EBAFD-EF64-F645-AB78-D95DC1FAC811}"/>
              </a:ext>
            </a:extLst>
          </p:cNvPr>
          <p:cNvPicPr>
            <a:picLocks noGrp="1" noChangeAspect="1"/>
          </p:cNvPicPr>
          <p:nvPr>
            <p:ph idx="1"/>
          </p:nvPr>
        </p:nvPicPr>
        <p:blipFill>
          <a:blip r:embed="rId2"/>
          <a:stretch>
            <a:fillRect/>
          </a:stretch>
        </p:blipFill>
        <p:spPr>
          <a:xfrm>
            <a:off x="2792763" y="484188"/>
            <a:ext cx="5727700" cy="1206500"/>
          </a:xfrm>
        </p:spPr>
      </p:pic>
      <p:sp>
        <p:nvSpPr>
          <p:cNvPr id="6" name="TextBox 5">
            <a:extLst>
              <a:ext uri="{FF2B5EF4-FFF2-40B4-BE49-F238E27FC236}">
                <a16:creationId xmlns:a16="http://schemas.microsoft.com/office/drawing/2014/main" id="{06AB56A2-4ED3-4E4A-A212-52A5C91B5B75}"/>
              </a:ext>
            </a:extLst>
          </p:cNvPr>
          <p:cNvSpPr txBox="1"/>
          <p:nvPr/>
        </p:nvSpPr>
        <p:spPr>
          <a:xfrm>
            <a:off x="166254" y="3182587"/>
            <a:ext cx="14072259" cy="769441"/>
          </a:xfrm>
          <a:prstGeom prst="rect">
            <a:avLst/>
          </a:prstGeom>
          <a:noFill/>
        </p:spPr>
        <p:txBody>
          <a:bodyPr wrap="square" rtlCol="0">
            <a:spAutoFit/>
          </a:bodyPr>
          <a:lstStyle/>
          <a:p>
            <a:r>
              <a:rPr lang="en-US" sz="4400" dirty="0"/>
              <a:t>https://</a:t>
            </a:r>
            <a:r>
              <a:rPr lang="en-US" sz="4400" dirty="0" err="1"/>
              <a:t>www.holocaustremembranceproject.com</a:t>
            </a:r>
            <a:r>
              <a:rPr lang="en-US" sz="4400" dirty="0"/>
              <a:t>/</a:t>
            </a:r>
          </a:p>
        </p:txBody>
      </p:sp>
    </p:spTree>
    <p:extLst>
      <p:ext uri="{BB962C8B-B14F-4D97-AF65-F5344CB8AC3E}">
        <p14:creationId xmlns:p14="http://schemas.microsoft.com/office/powerpoint/2010/main" val="4154826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AA2F9-BE39-1C4A-9F4E-BC2CB88C5DCB}"/>
              </a:ext>
            </a:extLst>
          </p:cNvPr>
          <p:cNvSpPr>
            <a:spLocks noGrp="1"/>
          </p:cNvSpPr>
          <p:nvPr>
            <p:ph type="title"/>
          </p:nvPr>
        </p:nvSpPr>
        <p:spPr/>
        <p:txBody>
          <a:bodyPr/>
          <a:lstStyle/>
          <a:p>
            <a:pPr algn="ctr"/>
            <a:r>
              <a:rPr lang="en-US" dirty="0"/>
              <a:t>Why the EU And Holocaust Revisionism?</a:t>
            </a:r>
          </a:p>
        </p:txBody>
      </p:sp>
      <p:sp>
        <p:nvSpPr>
          <p:cNvPr id="3" name="Content Placeholder 2">
            <a:extLst>
              <a:ext uri="{FF2B5EF4-FFF2-40B4-BE49-F238E27FC236}">
                <a16:creationId xmlns:a16="http://schemas.microsoft.com/office/drawing/2014/main" id="{2D3B5D77-235D-B549-A8E2-9B7336389C34}"/>
              </a:ext>
            </a:extLst>
          </p:cNvPr>
          <p:cNvSpPr>
            <a:spLocks noGrp="1"/>
          </p:cNvSpPr>
          <p:nvPr>
            <p:ph idx="1"/>
          </p:nvPr>
        </p:nvSpPr>
        <p:spPr>
          <a:xfrm>
            <a:off x="838200" y="4525107"/>
            <a:ext cx="10515600" cy="1651855"/>
          </a:xfrm>
        </p:spPr>
        <p:txBody>
          <a:bodyPr>
            <a:normAutofit fontScale="70000" lnSpcReduction="20000"/>
          </a:bodyPr>
          <a:lstStyle/>
          <a:p>
            <a:r>
              <a:rPr lang="en-US" dirty="0"/>
              <a:t>The European Union was born out of the ashes of World War II to protect minorities and ensure “never again.”</a:t>
            </a:r>
          </a:p>
          <a:p>
            <a:r>
              <a:rPr lang="en-US" dirty="0"/>
              <a:t>Countries joining up to the EU made great progress coming to terms with their guilt – led by Germany.</a:t>
            </a:r>
          </a:p>
          <a:p>
            <a:r>
              <a:rPr lang="en-US" dirty="0"/>
              <a:t>Central European countries applying for EU membership made progress in coming to terms with their past</a:t>
            </a:r>
          </a:p>
          <a:p>
            <a:endParaRPr lang="en-US" dirty="0"/>
          </a:p>
          <a:p>
            <a:endParaRPr lang="en-US" dirty="0"/>
          </a:p>
          <a:p>
            <a:pPr algn="ctr"/>
            <a:endParaRPr lang="en-US" dirty="0"/>
          </a:p>
        </p:txBody>
      </p:sp>
      <p:pic>
        <p:nvPicPr>
          <p:cNvPr id="5" name="Picture 4">
            <a:extLst>
              <a:ext uri="{FF2B5EF4-FFF2-40B4-BE49-F238E27FC236}">
                <a16:creationId xmlns:a16="http://schemas.microsoft.com/office/drawing/2014/main" id="{BAE3ACE2-E16F-BF42-A231-79F986EABCDE}"/>
              </a:ext>
            </a:extLst>
          </p:cNvPr>
          <p:cNvPicPr>
            <a:picLocks noChangeAspect="1"/>
          </p:cNvPicPr>
          <p:nvPr/>
        </p:nvPicPr>
        <p:blipFill>
          <a:blip r:embed="rId2"/>
          <a:stretch>
            <a:fillRect/>
          </a:stretch>
        </p:blipFill>
        <p:spPr>
          <a:xfrm>
            <a:off x="3927231" y="1430214"/>
            <a:ext cx="3751384" cy="2684585"/>
          </a:xfrm>
          <a:prstGeom prst="rect">
            <a:avLst/>
          </a:prstGeom>
        </p:spPr>
      </p:pic>
    </p:spTree>
    <p:extLst>
      <p:ext uri="{BB962C8B-B14F-4D97-AF65-F5344CB8AC3E}">
        <p14:creationId xmlns:p14="http://schemas.microsoft.com/office/powerpoint/2010/main" val="4088212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7086F-076C-6041-A091-9FB3591794BF}"/>
              </a:ext>
            </a:extLst>
          </p:cNvPr>
          <p:cNvSpPr>
            <a:spLocks noGrp="1"/>
          </p:cNvSpPr>
          <p:nvPr>
            <p:ph type="title"/>
          </p:nvPr>
        </p:nvSpPr>
        <p:spPr/>
        <p:txBody>
          <a:bodyPr/>
          <a:lstStyle/>
          <a:p>
            <a:pPr algn="ctr"/>
            <a:r>
              <a:rPr lang="en-US" dirty="0"/>
              <a:t>How Did We do the Study?</a:t>
            </a:r>
          </a:p>
        </p:txBody>
      </p:sp>
      <p:pic>
        <p:nvPicPr>
          <p:cNvPr id="5" name="Content Placeholder 4">
            <a:extLst>
              <a:ext uri="{FF2B5EF4-FFF2-40B4-BE49-F238E27FC236}">
                <a16:creationId xmlns:a16="http://schemas.microsoft.com/office/drawing/2014/main" id="{100AB038-27C2-0945-9AFA-F1E53E1615D6}"/>
              </a:ext>
            </a:extLst>
          </p:cNvPr>
          <p:cNvPicPr>
            <a:picLocks noGrp="1" noChangeAspect="1"/>
          </p:cNvPicPr>
          <p:nvPr>
            <p:ph idx="1"/>
          </p:nvPr>
        </p:nvPicPr>
        <p:blipFill>
          <a:blip r:embed="rId2"/>
          <a:stretch>
            <a:fillRect/>
          </a:stretch>
        </p:blipFill>
        <p:spPr>
          <a:xfrm>
            <a:off x="8062057" y="4207608"/>
            <a:ext cx="2222500" cy="2192215"/>
          </a:xfrm>
        </p:spPr>
      </p:pic>
      <p:pic>
        <p:nvPicPr>
          <p:cNvPr id="7" name="Picture 6">
            <a:extLst>
              <a:ext uri="{FF2B5EF4-FFF2-40B4-BE49-F238E27FC236}">
                <a16:creationId xmlns:a16="http://schemas.microsoft.com/office/drawing/2014/main" id="{52F93AB9-9743-874B-8AAA-13C3D359C230}"/>
              </a:ext>
            </a:extLst>
          </p:cNvPr>
          <p:cNvPicPr>
            <a:picLocks noChangeAspect="1"/>
          </p:cNvPicPr>
          <p:nvPr/>
        </p:nvPicPr>
        <p:blipFill>
          <a:blip r:embed="rId3"/>
          <a:stretch>
            <a:fillRect/>
          </a:stretch>
        </p:blipFill>
        <p:spPr>
          <a:xfrm>
            <a:off x="1958731" y="4426742"/>
            <a:ext cx="1498600" cy="1600200"/>
          </a:xfrm>
          <a:prstGeom prst="rect">
            <a:avLst/>
          </a:prstGeom>
        </p:spPr>
      </p:pic>
      <p:pic>
        <p:nvPicPr>
          <p:cNvPr id="9" name="Picture 8">
            <a:extLst>
              <a:ext uri="{FF2B5EF4-FFF2-40B4-BE49-F238E27FC236}">
                <a16:creationId xmlns:a16="http://schemas.microsoft.com/office/drawing/2014/main" id="{F9B0BEFD-123C-2149-9AFB-0BB85BC39BB4}"/>
              </a:ext>
            </a:extLst>
          </p:cNvPr>
          <p:cNvPicPr>
            <a:picLocks noChangeAspect="1"/>
          </p:cNvPicPr>
          <p:nvPr/>
        </p:nvPicPr>
        <p:blipFill>
          <a:blip r:embed="rId4"/>
          <a:stretch>
            <a:fillRect/>
          </a:stretch>
        </p:blipFill>
        <p:spPr>
          <a:xfrm>
            <a:off x="3888155" y="4814766"/>
            <a:ext cx="2260600" cy="977900"/>
          </a:xfrm>
          <a:prstGeom prst="rect">
            <a:avLst/>
          </a:prstGeom>
        </p:spPr>
      </p:pic>
      <p:sp>
        <p:nvSpPr>
          <p:cNvPr id="10" name="TextBox 9">
            <a:extLst>
              <a:ext uri="{FF2B5EF4-FFF2-40B4-BE49-F238E27FC236}">
                <a16:creationId xmlns:a16="http://schemas.microsoft.com/office/drawing/2014/main" id="{14604604-2038-8145-AA9E-D5035177F6BE}"/>
              </a:ext>
            </a:extLst>
          </p:cNvPr>
          <p:cNvSpPr txBox="1"/>
          <p:nvPr/>
        </p:nvSpPr>
        <p:spPr>
          <a:xfrm flipH="1">
            <a:off x="1430215" y="2145043"/>
            <a:ext cx="2856524" cy="1754326"/>
          </a:xfrm>
          <a:prstGeom prst="rect">
            <a:avLst/>
          </a:prstGeom>
          <a:noFill/>
        </p:spPr>
        <p:txBody>
          <a:bodyPr wrap="square" rtlCol="0">
            <a:spAutoFit/>
          </a:bodyPr>
          <a:lstStyle/>
          <a:p>
            <a:r>
              <a:rPr lang="en-US" sz="3600" dirty="0"/>
              <a:t>TWO AMERICAN UNIVERSITIES</a:t>
            </a:r>
          </a:p>
        </p:txBody>
      </p:sp>
      <p:sp>
        <p:nvSpPr>
          <p:cNvPr id="12" name="TextBox 11">
            <a:extLst>
              <a:ext uri="{FF2B5EF4-FFF2-40B4-BE49-F238E27FC236}">
                <a16:creationId xmlns:a16="http://schemas.microsoft.com/office/drawing/2014/main" id="{063372E3-FDD6-FF4A-9A12-813BDAE32CCB}"/>
              </a:ext>
            </a:extLst>
          </p:cNvPr>
          <p:cNvSpPr txBox="1"/>
          <p:nvPr/>
        </p:nvSpPr>
        <p:spPr>
          <a:xfrm>
            <a:off x="6986955" y="2836985"/>
            <a:ext cx="4794738" cy="646331"/>
          </a:xfrm>
          <a:prstGeom prst="rect">
            <a:avLst/>
          </a:prstGeom>
          <a:noFill/>
        </p:spPr>
        <p:txBody>
          <a:bodyPr wrap="square" rtlCol="0">
            <a:spAutoFit/>
          </a:bodyPr>
          <a:lstStyle/>
          <a:p>
            <a:r>
              <a:rPr lang="en-US" sz="3600" dirty="0"/>
              <a:t>European Institution</a:t>
            </a:r>
          </a:p>
        </p:txBody>
      </p:sp>
      <p:sp>
        <p:nvSpPr>
          <p:cNvPr id="13" name="TextBox 12">
            <a:extLst>
              <a:ext uri="{FF2B5EF4-FFF2-40B4-BE49-F238E27FC236}">
                <a16:creationId xmlns:a16="http://schemas.microsoft.com/office/drawing/2014/main" id="{5DFFF388-A3E0-3841-BB3C-0BC939812DED}"/>
              </a:ext>
            </a:extLst>
          </p:cNvPr>
          <p:cNvSpPr txBox="1"/>
          <p:nvPr/>
        </p:nvSpPr>
        <p:spPr>
          <a:xfrm>
            <a:off x="5314483" y="2691732"/>
            <a:ext cx="644728" cy="1200329"/>
          </a:xfrm>
          <a:prstGeom prst="rect">
            <a:avLst/>
          </a:prstGeom>
          <a:noFill/>
        </p:spPr>
        <p:txBody>
          <a:bodyPr wrap="none" rtlCol="0">
            <a:spAutoFit/>
          </a:bodyPr>
          <a:lstStyle/>
          <a:p>
            <a:r>
              <a:rPr lang="en-US" sz="7200" dirty="0"/>
              <a:t>+</a:t>
            </a:r>
          </a:p>
        </p:txBody>
      </p:sp>
    </p:spTree>
    <p:extLst>
      <p:ext uri="{BB962C8B-B14F-4D97-AF65-F5344CB8AC3E}">
        <p14:creationId xmlns:p14="http://schemas.microsoft.com/office/powerpoint/2010/main" val="2345081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4B0A4-C7AE-4E4A-8A18-5544C8BC5D66}"/>
              </a:ext>
            </a:extLst>
          </p:cNvPr>
          <p:cNvSpPr>
            <a:spLocks noGrp="1"/>
          </p:cNvSpPr>
          <p:nvPr>
            <p:ph type="title"/>
          </p:nvPr>
        </p:nvSpPr>
        <p:spPr/>
        <p:txBody>
          <a:bodyPr/>
          <a:lstStyle/>
          <a:p>
            <a:pPr algn="ctr"/>
            <a:r>
              <a:rPr lang="en-US" dirty="0"/>
              <a:t>Revisionism Rising</a:t>
            </a:r>
          </a:p>
        </p:txBody>
      </p:sp>
      <p:sp>
        <p:nvSpPr>
          <p:cNvPr id="3" name="Content Placeholder 2">
            <a:extLst>
              <a:ext uri="{FF2B5EF4-FFF2-40B4-BE49-F238E27FC236}">
                <a16:creationId xmlns:a16="http://schemas.microsoft.com/office/drawing/2014/main" id="{1CD9E22B-CC83-9345-B0C0-D12C7B443BA8}"/>
              </a:ext>
            </a:extLst>
          </p:cNvPr>
          <p:cNvSpPr>
            <a:spLocks noGrp="1"/>
          </p:cNvSpPr>
          <p:nvPr>
            <p:ph idx="1"/>
          </p:nvPr>
        </p:nvSpPr>
        <p:spPr>
          <a:xfrm>
            <a:off x="703099" y="1690688"/>
            <a:ext cx="10515600" cy="4351338"/>
          </a:xfrm>
        </p:spPr>
        <p:txBody>
          <a:bodyPr/>
          <a:lstStyle/>
          <a:p>
            <a:pPr marL="0" indent="0" algn="ctr">
              <a:buNone/>
            </a:pPr>
            <a:r>
              <a:rPr lang="en-US" dirty="0"/>
              <a:t>Newly Freed Countries are rehabilitating war criminals and minimizing their own guilt.</a:t>
            </a:r>
          </a:p>
          <a:p>
            <a:pPr marL="0" indent="0" algn="ctr">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6FC7C699-5EE9-9544-AE41-2C920DB629AA}"/>
              </a:ext>
            </a:extLst>
          </p:cNvPr>
          <p:cNvPicPr>
            <a:picLocks noChangeAspect="1"/>
          </p:cNvPicPr>
          <p:nvPr/>
        </p:nvPicPr>
        <p:blipFill>
          <a:blip r:embed="rId2"/>
          <a:stretch>
            <a:fillRect/>
          </a:stretch>
        </p:blipFill>
        <p:spPr>
          <a:xfrm>
            <a:off x="703098" y="3196310"/>
            <a:ext cx="2391793" cy="1397000"/>
          </a:xfrm>
          <a:prstGeom prst="rect">
            <a:avLst/>
          </a:prstGeom>
        </p:spPr>
      </p:pic>
      <p:pic>
        <p:nvPicPr>
          <p:cNvPr id="7" name="Picture 6">
            <a:extLst>
              <a:ext uri="{FF2B5EF4-FFF2-40B4-BE49-F238E27FC236}">
                <a16:creationId xmlns:a16="http://schemas.microsoft.com/office/drawing/2014/main" id="{D984494A-F86A-AC4A-9137-FBD21886C9DF}"/>
              </a:ext>
            </a:extLst>
          </p:cNvPr>
          <p:cNvPicPr>
            <a:picLocks noChangeAspect="1"/>
          </p:cNvPicPr>
          <p:nvPr/>
        </p:nvPicPr>
        <p:blipFill>
          <a:blip r:embed="rId3"/>
          <a:stretch>
            <a:fillRect/>
          </a:stretch>
        </p:blipFill>
        <p:spPr>
          <a:xfrm>
            <a:off x="3372595" y="3196309"/>
            <a:ext cx="2123831" cy="1397000"/>
          </a:xfrm>
          <a:prstGeom prst="rect">
            <a:avLst/>
          </a:prstGeom>
        </p:spPr>
      </p:pic>
      <p:pic>
        <p:nvPicPr>
          <p:cNvPr id="9" name="Picture 8">
            <a:extLst>
              <a:ext uri="{FF2B5EF4-FFF2-40B4-BE49-F238E27FC236}">
                <a16:creationId xmlns:a16="http://schemas.microsoft.com/office/drawing/2014/main" id="{9D465881-F130-6F44-9E84-0E85D33F574E}"/>
              </a:ext>
            </a:extLst>
          </p:cNvPr>
          <p:cNvPicPr>
            <a:picLocks noChangeAspect="1"/>
          </p:cNvPicPr>
          <p:nvPr/>
        </p:nvPicPr>
        <p:blipFill>
          <a:blip r:embed="rId4"/>
          <a:stretch>
            <a:fillRect/>
          </a:stretch>
        </p:blipFill>
        <p:spPr>
          <a:xfrm>
            <a:off x="5937349" y="3146368"/>
            <a:ext cx="2311143" cy="1593236"/>
          </a:xfrm>
          <a:prstGeom prst="rect">
            <a:avLst/>
          </a:prstGeom>
        </p:spPr>
      </p:pic>
      <p:pic>
        <p:nvPicPr>
          <p:cNvPr id="11" name="Picture 10">
            <a:extLst>
              <a:ext uri="{FF2B5EF4-FFF2-40B4-BE49-F238E27FC236}">
                <a16:creationId xmlns:a16="http://schemas.microsoft.com/office/drawing/2014/main" id="{BBD316D1-D490-9543-AA19-944D82D5E018}"/>
              </a:ext>
            </a:extLst>
          </p:cNvPr>
          <p:cNvPicPr>
            <a:picLocks noChangeAspect="1"/>
          </p:cNvPicPr>
          <p:nvPr/>
        </p:nvPicPr>
        <p:blipFill>
          <a:blip r:embed="rId5"/>
          <a:stretch>
            <a:fillRect/>
          </a:stretch>
        </p:blipFill>
        <p:spPr>
          <a:xfrm>
            <a:off x="9159187" y="3146368"/>
            <a:ext cx="2194613" cy="1600200"/>
          </a:xfrm>
          <a:prstGeom prst="rect">
            <a:avLst/>
          </a:prstGeom>
        </p:spPr>
      </p:pic>
      <p:sp>
        <p:nvSpPr>
          <p:cNvPr id="12" name="TextBox 11">
            <a:extLst>
              <a:ext uri="{FF2B5EF4-FFF2-40B4-BE49-F238E27FC236}">
                <a16:creationId xmlns:a16="http://schemas.microsoft.com/office/drawing/2014/main" id="{219A296D-1CE2-784F-9396-5923FF299C2C}"/>
              </a:ext>
            </a:extLst>
          </p:cNvPr>
          <p:cNvSpPr txBox="1"/>
          <p:nvPr/>
        </p:nvSpPr>
        <p:spPr>
          <a:xfrm>
            <a:off x="1195468" y="5206149"/>
            <a:ext cx="10650701" cy="461665"/>
          </a:xfrm>
          <a:prstGeom prst="rect">
            <a:avLst/>
          </a:prstGeom>
          <a:noFill/>
        </p:spPr>
        <p:txBody>
          <a:bodyPr wrap="square" rtlCol="0">
            <a:spAutoFit/>
          </a:bodyPr>
          <a:lstStyle/>
          <a:p>
            <a:r>
              <a:rPr lang="en-US" sz="2400" dirty="0"/>
              <a:t>POLAND</a:t>
            </a:r>
            <a:r>
              <a:rPr lang="en-US" dirty="0"/>
              <a:t>                          </a:t>
            </a:r>
            <a:r>
              <a:rPr lang="en-US" sz="2400" dirty="0"/>
              <a:t>HUNGARY   </a:t>
            </a:r>
            <a:r>
              <a:rPr lang="en-US" dirty="0"/>
              <a:t>                              </a:t>
            </a:r>
            <a:r>
              <a:rPr lang="en-US" sz="2400" dirty="0"/>
              <a:t>CROATIA </a:t>
            </a:r>
            <a:r>
              <a:rPr lang="en-US" dirty="0"/>
              <a:t>                                         </a:t>
            </a:r>
            <a:r>
              <a:rPr lang="en-US" sz="2400" dirty="0"/>
              <a:t>BALTICS</a:t>
            </a:r>
          </a:p>
        </p:txBody>
      </p:sp>
    </p:spTree>
    <p:extLst>
      <p:ext uri="{BB962C8B-B14F-4D97-AF65-F5344CB8AC3E}">
        <p14:creationId xmlns:p14="http://schemas.microsoft.com/office/powerpoint/2010/main" val="1649398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560D2-940C-FA46-A7D2-14EAB876CE4E}"/>
              </a:ext>
            </a:extLst>
          </p:cNvPr>
          <p:cNvSpPr>
            <a:spLocks noGrp="1"/>
          </p:cNvSpPr>
          <p:nvPr>
            <p:ph type="title"/>
          </p:nvPr>
        </p:nvSpPr>
        <p:spPr/>
        <p:txBody>
          <a:bodyPr/>
          <a:lstStyle/>
          <a:p>
            <a:pPr algn="ctr"/>
            <a:r>
              <a:rPr lang="en-US" dirty="0"/>
              <a:t>BLOODLANDS</a:t>
            </a:r>
          </a:p>
        </p:txBody>
      </p:sp>
      <p:sp>
        <p:nvSpPr>
          <p:cNvPr id="3" name="Content Placeholder 2">
            <a:extLst>
              <a:ext uri="{FF2B5EF4-FFF2-40B4-BE49-F238E27FC236}">
                <a16:creationId xmlns:a16="http://schemas.microsoft.com/office/drawing/2014/main" id="{A41DB368-7895-4248-8281-1989E9CF3B2A}"/>
              </a:ext>
            </a:extLst>
          </p:cNvPr>
          <p:cNvSpPr>
            <a:spLocks noGrp="1"/>
          </p:cNvSpPr>
          <p:nvPr>
            <p:ph idx="1"/>
          </p:nvPr>
        </p:nvSpPr>
        <p:spPr/>
        <p:txBody>
          <a:bodyPr/>
          <a:lstStyle/>
          <a:p>
            <a:pPr marL="0" indent="0" algn="ctr">
              <a:buNone/>
            </a:pPr>
            <a:r>
              <a:rPr lang="en-US" dirty="0"/>
              <a:t>Eastern Europe Suffered the More than Western Europe </a:t>
            </a:r>
          </a:p>
        </p:txBody>
      </p:sp>
      <p:pic>
        <p:nvPicPr>
          <p:cNvPr id="5" name="Picture 4">
            <a:extLst>
              <a:ext uri="{FF2B5EF4-FFF2-40B4-BE49-F238E27FC236}">
                <a16:creationId xmlns:a16="http://schemas.microsoft.com/office/drawing/2014/main" id="{273CD0CE-7B3D-EC41-B0EA-6E581C6EEFFE}"/>
              </a:ext>
            </a:extLst>
          </p:cNvPr>
          <p:cNvPicPr>
            <a:picLocks noChangeAspect="1"/>
          </p:cNvPicPr>
          <p:nvPr/>
        </p:nvPicPr>
        <p:blipFill>
          <a:blip r:embed="rId2"/>
          <a:stretch>
            <a:fillRect/>
          </a:stretch>
        </p:blipFill>
        <p:spPr>
          <a:xfrm>
            <a:off x="3807978" y="2403230"/>
            <a:ext cx="4576043" cy="3773733"/>
          </a:xfrm>
          <a:prstGeom prst="rect">
            <a:avLst/>
          </a:prstGeom>
        </p:spPr>
      </p:pic>
    </p:spTree>
    <p:extLst>
      <p:ext uri="{BB962C8B-B14F-4D97-AF65-F5344CB8AC3E}">
        <p14:creationId xmlns:p14="http://schemas.microsoft.com/office/powerpoint/2010/main" val="2073195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8B143-68B2-0743-AA3E-6B9D87D49AF3}"/>
              </a:ext>
            </a:extLst>
          </p:cNvPr>
          <p:cNvSpPr>
            <a:spLocks noGrp="1"/>
          </p:cNvSpPr>
          <p:nvPr>
            <p:ph type="title"/>
          </p:nvPr>
        </p:nvSpPr>
        <p:spPr/>
        <p:txBody>
          <a:bodyPr/>
          <a:lstStyle/>
          <a:p>
            <a:r>
              <a:rPr lang="en-US" dirty="0"/>
              <a:t>Romania Represents a Big, Positive Exception</a:t>
            </a:r>
          </a:p>
        </p:txBody>
      </p:sp>
      <p:sp>
        <p:nvSpPr>
          <p:cNvPr id="3" name="Content Placeholder 2">
            <a:extLst>
              <a:ext uri="{FF2B5EF4-FFF2-40B4-BE49-F238E27FC236}">
                <a16:creationId xmlns:a16="http://schemas.microsoft.com/office/drawing/2014/main" id="{D3A0031D-EB0F-0941-95FF-51BFEDADCDEC}"/>
              </a:ext>
            </a:extLst>
          </p:cNvPr>
          <p:cNvSpPr>
            <a:spLocks noGrp="1"/>
          </p:cNvSpPr>
          <p:nvPr>
            <p:ph idx="1"/>
          </p:nvPr>
        </p:nvSpPr>
        <p:spPr>
          <a:xfrm>
            <a:off x="838200" y="1690688"/>
            <a:ext cx="10515600" cy="4486275"/>
          </a:xfrm>
        </p:spPr>
        <p:txBody>
          <a:bodyPr>
            <a:normAutofit fontScale="62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sz="4600" dirty="0"/>
          </a:p>
          <a:p>
            <a:r>
              <a:rPr lang="en-US" sz="4600" dirty="0"/>
              <a:t>Creates Independent 2003 Wiesel Commission</a:t>
            </a:r>
          </a:p>
          <a:p>
            <a:r>
              <a:rPr lang="en-US" sz="4600" dirty="0"/>
              <a:t>Acknowledges </a:t>
            </a:r>
            <a:r>
              <a:rPr lang="en-US" sz="4600" dirty="0" err="1"/>
              <a:t>Antonescu’s</a:t>
            </a:r>
            <a:r>
              <a:rPr lang="en-US" sz="4600" dirty="0"/>
              <a:t> Crimes</a:t>
            </a:r>
          </a:p>
          <a:p>
            <a:r>
              <a:rPr lang="en-US" sz="4600" dirty="0"/>
              <a:t>Revamps Educational System</a:t>
            </a:r>
          </a:p>
          <a:p>
            <a:r>
              <a:rPr lang="en-US" sz="4600" dirty="0"/>
              <a:t>General Staff Receive Responsibility Trainings</a:t>
            </a:r>
          </a:p>
          <a:p>
            <a:endParaRPr lang="en-US" dirty="0"/>
          </a:p>
          <a:p>
            <a:endParaRPr lang="en-US" dirty="0"/>
          </a:p>
        </p:txBody>
      </p:sp>
      <p:pic>
        <p:nvPicPr>
          <p:cNvPr id="9" name="Picture 8">
            <a:extLst>
              <a:ext uri="{FF2B5EF4-FFF2-40B4-BE49-F238E27FC236}">
                <a16:creationId xmlns:a16="http://schemas.microsoft.com/office/drawing/2014/main" id="{0FB37ABD-C36C-4143-B8A7-1A60F8019AB4}"/>
              </a:ext>
            </a:extLst>
          </p:cNvPr>
          <p:cNvPicPr>
            <a:picLocks noChangeAspect="1"/>
          </p:cNvPicPr>
          <p:nvPr/>
        </p:nvPicPr>
        <p:blipFill>
          <a:blip r:embed="rId2"/>
          <a:stretch>
            <a:fillRect/>
          </a:stretch>
        </p:blipFill>
        <p:spPr>
          <a:xfrm>
            <a:off x="5012747" y="1393825"/>
            <a:ext cx="3797300" cy="2540000"/>
          </a:xfrm>
          <a:prstGeom prst="rect">
            <a:avLst/>
          </a:prstGeom>
        </p:spPr>
      </p:pic>
      <p:pic>
        <p:nvPicPr>
          <p:cNvPr id="11" name="Picture 10">
            <a:extLst>
              <a:ext uri="{FF2B5EF4-FFF2-40B4-BE49-F238E27FC236}">
                <a16:creationId xmlns:a16="http://schemas.microsoft.com/office/drawing/2014/main" id="{C00C1EC4-BA05-204F-B649-3C3B138AD251}"/>
              </a:ext>
            </a:extLst>
          </p:cNvPr>
          <p:cNvPicPr>
            <a:picLocks noChangeAspect="1"/>
          </p:cNvPicPr>
          <p:nvPr/>
        </p:nvPicPr>
        <p:blipFill>
          <a:blip r:embed="rId3"/>
          <a:stretch>
            <a:fillRect/>
          </a:stretch>
        </p:blipFill>
        <p:spPr>
          <a:xfrm>
            <a:off x="9144742" y="1787525"/>
            <a:ext cx="2476500" cy="3975100"/>
          </a:xfrm>
          <a:prstGeom prst="rect">
            <a:avLst/>
          </a:prstGeom>
        </p:spPr>
      </p:pic>
      <p:pic>
        <p:nvPicPr>
          <p:cNvPr id="13" name="Picture 12">
            <a:extLst>
              <a:ext uri="{FF2B5EF4-FFF2-40B4-BE49-F238E27FC236}">
                <a16:creationId xmlns:a16="http://schemas.microsoft.com/office/drawing/2014/main" id="{5AEB471B-4311-CE4C-9479-1B8E40B4075B}"/>
              </a:ext>
            </a:extLst>
          </p:cNvPr>
          <p:cNvPicPr>
            <a:picLocks noChangeAspect="1"/>
          </p:cNvPicPr>
          <p:nvPr/>
        </p:nvPicPr>
        <p:blipFill>
          <a:blip r:embed="rId4"/>
          <a:stretch>
            <a:fillRect/>
          </a:stretch>
        </p:blipFill>
        <p:spPr>
          <a:xfrm>
            <a:off x="166255" y="1787525"/>
            <a:ext cx="4404919" cy="1752600"/>
          </a:xfrm>
          <a:prstGeom prst="rect">
            <a:avLst/>
          </a:prstGeom>
        </p:spPr>
      </p:pic>
    </p:spTree>
    <p:extLst>
      <p:ext uri="{BB962C8B-B14F-4D97-AF65-F5344CB8AC3E}">
        <p14:creationId xmlns:p14="http://schemas.microsoft.com/office/powerpoint/2010/main" val="3655336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5A723-7FDE-F247-A1B3-51C741948EC4}"/>
              </a:ext>
            </a:extLst>
          </p:cNvPr>
          <p:cNvSpPr>
            <a:spLocks noGrp="1"/>
          </p:cNvSpPr>
          <p:nvPr>
            <p:ph type="title"/>
          </p:nvPr>
        </p:nvSpPr>
        <p:spPr/>
        <p:txBody>
          <a:bodyPr>
            <a:normAutofit fontScale="90000"/>
          </a:bodyPr>
          <a:lstStyle/>
          <a:p>
            <a:pPr algn="ctr"/>
            <a:r>
              <a:rPr lang="en-US" dirty="0"/>
              <a:t>Challenged Countries Need to Create Independent International Commission on the Romanian Model</a:t>
            </a:r>
            <a:br>
              <a:rPr lang="en-US" dirty="0"/>
            </a:br>
            <a:endParaRPr lang="en-US" dirty="0"/>
          </a:p>
        </p:txBody>
      </p:sp>
      <p:sp>
        <p:nvSpPr>
          <p:cNvPr id="3" name="Content Placeholder 2">
            <a:extLst>
              <a:ext uri="{FF2B5EF4-FFF2-40B4-BE49-F238E27FC236}">
                <a16:creationId xmlns:a16="http://schemas.microsoft.com/office/drawing/2014/main" id="{70A01EFA-3DF2-E040-A072-F5702845C776}"/>
              </a:ext>
            </a:extLst>
          </p:cNvPr>
          <p:cNvSpPr>
            <a:spLocks noGrp="1"/>
          </p:cNvSpPr>
          <p:nvPr>
            <p:ph idx="1"/>
          </p:nvPr>
        </p:nvSpPr>
        <p:spPr>
          <a:xfrm>
            <a:off x="0" y="1298802"/>
            <a:ext cx="10515600" cy="4486275"/>
          </a:xfrm>
        </p:spPr>
        <p:txBody>
          <a:bodyPr/>
          <a:lstStyle/>
          <a:p>
            <a:pPr algn="ctr"/>
            <a:r>
              <a:rPr lang="en-US" sz="2000" dirty="0"/>
              <a:t>Croatia – Proposal Raised Several Times, only to be rejected</a:t>
            </a:r>
          </a:p>
          <a:p>
            <a:pPr algn="ctr"/>
            <a:r>
              <a:rPr lang="en-US" sz="2000" dirty="0"/>
              <a:t>Bulgaria – Independent Assessment of King’s Role</a:t>
            </a:r>
          </a:p>
          <a:p>
            <a:pPr algn="ctr"/>
            <a:r>
              <a:rPr lang="en-US" sz="2000" dirty="0"/>
              <a:t>Hungary – Assess Horthy and Iron Cross </a:t>
            </a:r>
          </a:p>
          <a:p>
            <a:pPr algn="ctr"/>
            <a:r>
              <a:rPr lang="en-US" sz="2000" dirty="0"/>
              <a:t>Poland –  Study Polish Resistance and Local Anti-Semitism. </a:t>
            </a:r>
          </a:p>
          <a:p>
            <a:pPr algn="ctr"/>
            <a:r>
              <a:rPr lang="en-US" sz="2000" dirty="0"/>
              <a:t>Lithuania – The line between Communist resistance and Nazi Collaboration</a:t>
            </a:r>
          </a:p>
          <a:p>
            <a:endParaRPr lang="en-US" dirty="0"/>
          </a:p>
        </p:txBody>
      </p:sp>
      <p:pic>
        <p:nvPicPr>
          <p:cNvPr id="5" name="Picture 4">
            <a:extLst>
              <a:ext uri="{FF2B5EF4-FFF2-40B4-BE49-F238E27FC236}">
                <a16:creationId xmlns:a16="http://schemas.microsoft.com/office/drawing/2014/main" id="{314C8A5D-88F5-074A-92B7-7B30FC5531EE}"/>
              </a:ext>
            </a:extLst>
          </p:cNvPr>
          <p:cNvPicPr>
            <a:picLocks noChangeAspect="1"/>
          </p:cNvPicPr>
          <p:nvPr/>
        </p:nvPicPr>
        <p:blipFill>
          <a:blip r:embed="rId2"/>
          <a:stretch>
            <a:fillRect/>
          </a:stretch>
        </p:blipFill>
        <p:spPr>
          <a:xfrm>
            <a:off x="4067134" y="3283219"/>
            <a:ext cx="2400300" cy="3390900"/>
          </a:xfrm>
          <a:prstGeom prst="rect">
            <a:avLst/>
          </a:prstGeom>
        </p:spPr>
      </p:pic>
      <p:pic>
        <p:nvPicPr>
          <p:cNvPr id="7" name="Picture 6">
            <a:extLst>
              <a:ext uri="{FF2B5EF4-FFF2-40B4-BE49-F238E27FC236}">
                <a16:creationId xmlns:a16="http://schemas.microsoft.com/office/drawing/2014/main" id="{496BEF34-47D4-8E49-AA5A-2895C4684104}"/>
              </a:ext>
            </a:extLst>
          </p:cNvPr>
          <p:cNvPicPr>
            <a:picLocks noChangeAspect="1"/>
          </p:cNvPicPr>
          <p:nvPr/>
        </p:nvPicPr>
        <p:blipFill>
          <a:blip r:embed="rId3"/>
          <a:stretch>
            <a:fillRect/>
          </a:stretch>
        </p:blipFill>
        <p:spPr>
          <a:xfrm>
            <a:off x="838200" y="3302454"/>
            <a:ext cx="2387600" cy="3416300"/>
          </a:xfrm>
          <a:prstGeom prst="rect">
            <a:avLst/>
          </a:prstGeom>
        </p:spPr>
      </p:pic>
      <p:pic>
        <p:nvPicPr>
          <p:cNvPr id="13" name="Picture 12">
            <a:extLst>
              <a:ext uri="{FF2B5EF4-FFF2-40B4-BE49-F238E27FC236}">
                <a16:creationId xmlns:a16="http://schemas.microsoft.com/office/drawing/2014/main" id="{F6D81F08-32E4-4F43-8A85-E2C7A36A5D26}"/>
              </a:ext>
            </a:extLst>
          </p:cNvPr>
          <p:cNvPicPr>
            <a:picLocks noChangeAspect="1"/>
          </p:cNvPicPr>
          <p:nvPr/>
        </p:nvPicPr>
        <p:blipFill>
          <a:blip r:embed="rId4"/>
          <a:stretch>
            <a:fillRect/>
          </a:stretch>
        </p:blipFill>
        <p:spPr>
          <a:xfrm>
            <a:off x="7292934" y="3541939"/>
            <a:ext cx="3390900" cy="2400300"/>
          </a:xfrm>
          <a:prstGeom prst="rect">
            <a:avLst/>
          </a:prstGeom>
        </p:spPr>
      </p:pic>
    </p:spTree>
    <p:extLst>
      <p:ext uri="{BB962C8B-B14F-4D97-AF65-F5344CB8AC3E}">
        <p14:creationId xmlns:p14="http://schemas.microsoft.com/office/powerpoint/2010/main" val="3672270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31166-3008-B946-9F32-822635619528}"/>
              </a:ext>
            </a:extLst>
          </p:cNvPr>
          <p:cNvSpPr>
            <a:spLocks noGrp="1"/>
          </p:cNvSpPr>
          <p:nvPr>
            <p:ph type="title"/>
          </p:nvPr>
        </p:nvSpPr>
        <p:spPr/>
        <p:txBody>
          <a:bodyPr/>
          <a:lstStyle/>
          <a:p>
            <a:pPr algn="ctr"/>
            <a:r>
              <a:rPr lang="en-US" dirty="0"/>
              <a:t>Surprising Successes in the West</a:t>
            </a:r>
          </a:p>
        </p:txBody>
      </p:sp>
      <p:pic>
        <p:nvPicPr>
          <p:cNvPr id="5" name="Content Placeholder 4">
            <a:extLst>
              <a:ext uri="{FF2B5EF4-FFF2-40B4-BE49-F238E27FC236}">
                <a16:creationId xmlns:a16="http://schemas.microsoft.com/office/drawing/2014/main" id="{3A1894ED-980C-B042-B778-EDB278006484}"/>
              </a:ext>
            </a:extLst>
          </p:cNvPr>
          <p:cNvPicPr>
            <a:picLocks noGrp="1" noChangeAspect="1"/>
          </p:cNvPicPr>
          <p:nvPr>
            <p:ph idx="1"/>
          </p:nvPr>
        </p:nvPicPr>
        <p:blipFill>
          <a:blip r:embed="rId3"/>
          <a:stretch>
            <a:fillRect/>
          </a:stretch>
        </p:blipFill>
        <p:spPr>
          <a:xfrm>
            <a:off x="4654550" y="1439275"/>
            <a:ext cx="2882900" cy="1917700"/>
          </a:xfrm>
        </p:spPr>
      </p:pic>
      <p:sp>
        <p:nvSpPr>
          <p:cNvPr id="6" name="TextBox 5">
            <a:extLst>
              <a:ext uri="{FF2B5EF4-FFF2-40B4-BE49-F238E27FC236}">
                <a16:creationId xmlns:a16="http://schemas.microsoft.com/office/drawing/2014/main" id="{9AD0E75A-B836-0249-8F0B-39D2F34051BD}"/>
              </a:ext>
            </a:extLst>
          </p:cNvPr>
          <p:cNvSpPr txBox="1"/>
          <p:nvPr/>
        </p:nvSpPr>
        <p:spPr>
          <a:xfrm>
            <a:off x="5462649" y="4198092"/>
            <a:ext cx="1809341" cy="646331"/>
          </a:xfrm>
          <a:prstGeom prst="rect">
            <a:avLst/>
          </a:prstGeom>
          <a:noFill/>
        </p:spPr>
        <p:txBody>
          <a:bodyPr wrap="none" rtlCol="0">
            <a:spAutoFit/>
          </a:bodyPr>
          <a:lstStyle/>
          <a:p>
            <a:r>
              <a:rPr lang="en-US" sz="3600" dirty="0"/>
              <a:t>AUSTRIA</a:t>
            </a:r>
          </a:p>
        </p:txBody>
      </p:sp>
      <p:sp>
        <p:nvSpPr>
          <p:cNvPr id="7" name="TextBox 6">
            <a:extLst>
              <a:ext uri="{FF2B5EF4-FFF2-40B4-BE49-F238E27FC236}">
                <a16:creationId xmlns:a16="http://schemas.microsoft.com/office/drawing/2014/main" id="{C3E8470E-BD21-A646-BF36-0A17D32DB387}"/>
              </a:ext>
            </a:extLst>
          </p:cNvPr>
          <p:cNvSpPr txBox="1"/>
          <p:nvPr/>
        </p:nvSpPr>
        <p:spPr>
          <a:xfrm>
            <a:off x="973777" y="5296395"/>
            <a:ext cx="7008201" cy="923330"/>
          </a:xfrm>
          <a:prstGeom prst="rect">
            <a:avLst/>
          </a:prstGeom>
          <a:noFill/>
        </p:spPr>
        <p:txBody>
          <a:bodyPr wrap="none" rtlCol="0">
            <a:spAutoFit/>
          </a:bodyPr>
          <a:lstStyle/>
          <a:p>
            <a:pPr marL="285750" indent="-285750">
              <a:buFont typeface="Arial" panose="020B0604020202020204" pitchFamily="34" charset="0"/>
              <a:buChar char="•"/>
            </a:pPr>
            <a:r>
              <a:rPr lang="en-US" dirty="0"/>
              <a:t>Leader  in art restitution</a:t>
            </a:r>
          </a:p>
          <a:p>
            <a:pPr marL="285750" indent="-285750">
              <a:buFont typeface="Arial" panose="020B0604020202020204" pitchFamily="34" charset="0"/>
              <a:buChar char="•"/>
            </a:pPr>
            <a:r>
              <a:rPr lang="en-US" dirty="0"/>
              <a:t>Despite far-right in coalition, strong statements in Israel</a:t>
            </a:r>
          </a:p>
          <a:p>
            <a:pPr marL="285750" indent="-285750">
              <a:buFont typeface="Arial" panose="020B0604020202020204" pitchFamily="34" charset="0"/>
              <a:buChar char="•"/>
            </a:pPr>
            <a:r>
              <a:rPr lang="en-US" dirty="0"/>
              <a:t>Used EU Austrian Presidency to make advances fighting anti-Semitism</a:t>
            </a:r>
          </a:p>
        </p:txBody>
      </p:sp>
    </p:spTree>
    <p:extLst>
      <p:ext uri="{BB962C8B-B14F-4D97-AF65-F5344CB8AC3E}">
        <p14:creationId xmlns:p14="http://schemas.microsoft.com/office/powerpoint/2010/main" val="958169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B5585-A426-A445-88A4-551BEFA09864}"/>
              </a:ext>
            </a:extLst>
          </p:cNvPr>
          <p:cNvSpPr>
            <a:spLocks noGrp="1"/>
          </p:cNvSpPr>
          <p:nvPr>
            <p:ph type="title"/>
          </p:nvPr>
        </p:nvSpPr>
        <p:spPr>
          <a:xfrm>
            <a:off x="838200" y="365125"/>
            <a:ext cx="10515600" cy="1368672"/>
          </a:xfrm>
        </p:spPr>
        <p:txBody>
          <a:bodyPr/>
          <a:lstStyle/>
          <a:p>
            <a:pPr algn="ctr"/>
            <a:r>
              <a:rPr lang="en-US" dirty="0"/>
              <a:t>FRENCH REVOLUTION</a:t>
            </a:r>
          </a:p>
        </p:txBody>
      </p:sp>
      <p:pic>
        <p:nvPicPr>
          <p:cNvPr id="9" name="Content Placeholder 8">
            <a:extLst>
              <a:ext uri="{FF2B5EF4-FFF2-40B4-BE49-F238E27FC236}">
                <a16:creationId xmlns:a16="http://schemas.microsoft.com/office/drawing/2014/main" id="{6B811C66-3365-C84D-9E5E-D35ABAD84D48}"/>
              </a:ext>
            </a:extLst>
          </p:cNvPr>
          <p:cNvPicPr>
            <a:picLocks noGrp="1" noChangeAspect="1"/>
          </p:cNvPicPr>
          <p:nvPr>
            <p:ph idx="1"/>
          </p:nvPr>
        </p:nvPicPr>
        <p:blipFill>
          <a:blip r:embed="rId2"/>
          <a:stretch>
            <a:fillRect/>
          </a:stretch>
        </p:blipFill>
        <p:spPr>
          <a:xfrm>
            <a:off x="364507" y="960585"/>
            <a:ext cx="2794000" cy="1854200"/>
          </a:xfrm>
        </p:spPr>
      </p:pic>
      <p:sp>
        <p:nvSpPr>
          <p:cNvPr id="10" name="TextBox 9">
            <a:extLst>
              <a:ext uri="{FF2B5EF4-FFF2-40B4-BE49-F238E27FC236}">
                <a16:creationId xmlns:a16="http://schemas.microsoft.com/office/drawing/2014/main" id="{4FA2B8EC-39DC-A44E-A411-62B12B4F6B04}"/>
              </a:ext>
            </a:extLst>
          </p:cNvPr>
          <p:cNvSpPr txBox="1"/>
          <p:nvPr/>
        </p:nvSpPr>
        <p:spPr>
          <a:xfrm>
            <a:off x="4476668" y="1364465"/>
            <a:ext cx="4253182" cy="523220"/>
          </a:xfrm>
          <a:prstGeom prst="rect">
            <a:avLst/>
          </a:prstGeom>
          <a:noFill/>
        </p:spPr>
        <p:txBody>
          <a:bodyPr wrap="square" rtlCol="0">
            <a:spAutoFit/>
          </a:bodyPr>
          <a:lstStyle/>
          <a:p>
            <a:r>
              <a:rPr lang="en-US" sz="2800" dirty="0"/>
              <a:t>From Vichy to Macron</a:t>
            </a:r>
          </a:p>
        </p:txBody>
      </p:sp>
      <p:pic>
        <p:nvPicPr>
          <p:cNvPr id="12" name="Picture 11">
            <a:extLst>
              <a:ext uri="{FF2B5EF4-FFF2-40B4-BE49-F238E27FC236}">
                <a16:creationId xmlns:a16="http://schemas.microsoft.com/office/drawing/2014/main" id="{35929B8B-BD45-CE46-87A8-8FEC7038497B}"/>
              </a:ext>
            </a:extLst>
          </p:cNvPr>
          <p:cNvPicPr>
            <a:picLocks noChangeAspect="1"/>
          </p:cNvPicPr>
          <p:nvPr/>
        </p:nvPicPr>
        <p:blipFill>
          <a:blip r:embed="rId3"/>
          <a:stretch>
            <a:fillRect/>
          </a:stretch>
        </p:blipFill>
        <p:spPr>
          <a:xfrm>
            <a:off x="364507" y="3245015"/>
            <a:ext cx="2476500" cy="3289300"/>
          </a:xfrm>
          <a:prstGeom prst="rect">
            <a:avLst/>
          </a:prstGeom>
        </p:spPr>
      </p:pic>
      <p:pic>
        <p:nvPicPr>
          <p:cNvPr id="14" name="Picture 13">
            <a:extLst>
              <a:ext uri="{FF2B5EF4-FFF2-40B4-BE49-F238E27FC236}">
                <a16:creationId xmlns:a16="http://schemas.microsoft.com/office/drawing/2014/main" id="{98F0C194-C92B-7540-8A64-63A99B3631FE}"/>
              </a:ext>
            </a:extLst>
          </p:cNvPr>
          <p:cNvPicPr>
            <a:picLocks noChangeAspect="1"/>
          </p:cNvPicPr>
          <p:nvPr/>
        </p:nvPicPr>
        <p:blipFill>
          <a:blip r:embed="rId4"/>
          <a:stretch>
            <a:fillRect/>
          </a:stretch>
        </p:blipFill>
        <p:spPr>
          <a:xfrm>
            <a:off x="7945746" y="2026781"/>
            <a:ext cx="3695700" cy="2197100"/>
          </a:xfrm>
          <a:prstGeom prst="rect">
            <a:avLst/>
          </a:prstGeom>
        </p:spPr>
      </p:pic>
      <p:pic>
        <p:nvPicPr>
          <p:cNvPr id="16" name="Picture 15">
            <a:extLst>
              <a:ext uri="{FF2B5EF4-FFF2-40B4-BE49-F238E27FC236}">
                <a16:creationId xmlns:a16="http://schemas.microsoft.com/office/drawing/2014/main" id="{65DDC1AA-F52F-774F-862C-55D625170E08}"/>
              </a:ext>
            </a:extLst>
          </p:cNvPr>
          <p:cNvPicPr>
            <a:picLocks noChangeAspect="1"/>
          </p:cNvPicPr>
          <p:nvPr/>
        </p:nvPicPr>
        <p:blipFill>
          <a:blip r:embed="rId5"/>
          <a:stretch>
            <a:fillRect/>
          </a:stretch>
        </p:blipFill>
        <p:spPr>
          <a:xfrm>
            <a:off x="3446153" y="2089933"/>
            <a:ext cx="3810000" cy="1968500"/>
          </a:xfrm>
          <a:prstGeom prst="rect">
            <a:avLst/>
          </a:prstGeom>
        </p:spPr>
      </p:pic>
      <p:pic>
        <p:nvPicPr>
          <p:cNvPr id="18" name="Picture 17">
            <a:extLst>
              <a:ext uri="{FF2B5EF4-FFF2-40B4-BE49-F238E27FC236}">
                <a16:creationId xmlns:a16="http://schemas.microsoft.com/office/drawing/2014/main" id="{A56ABE26-C51E-4844-B82C-FC3C4E39617A}"/>
              </a:ext>
            </a:extLst>
          </p:cNvPr>
          <p:cNvPicPr>
            <a:picLocks noChangeAspect="1"/>
          </p:cNvPicPr>
          <p:nvPr/>
        </p:nvPicPr>
        <p:blipFill>
          <a:blip r:embed="rId6"/>
          <a:stretch>
            <a:fillRect/>
          </a:stretch>
        </p:blipFill>
        <p:spPr>
          <a:xfrm>
            <a:off x="9424390" y="4516865"/>
            <a:ext cx="1643413" cy="2095995"/>
          </a:xfrm>
          <a:prstGeom prst="rect">
            <a:avLst/>
          </a:prstGeom>
        </p:spPr>
      </p:pic>
      <p:pic>
        <p:nvPicPr>
          <p:cNvPr id="20" name="Picture 19">
            <a:extLst>
              <a:ext uri="{FF2B5EF4-FFF2-40B4-BE49-F238E27FC236}">
                <a16:creationId xmlns:a16="http://schemas.microsoft.com/office/drawing/2014/main" id="{D6569A64-024D-CA48-8CC1-E4D231A380A9}"/>
              </a:ext>
            </a:extLst>
          </p:cNvPr>
          <p:cNvPicPr>
            <a:picLocks noChangeAspect="1"/>
          </p:cNvPicPr>
          <p:nvPr/>
        </p:nvPicPr>
        <p:blipFill>
          <a:blip r:embed="rId7"/>
          <a:stretch>
            <a:fillRect/>
          </a:stretch>
        </p:blipFill>
        <p:spPr>
          <a:xfrm>
            <a:off x="4321628" y="4356265"/>
            <a:ext cx="3810000" cy="2133600"/>
          </a:xfrm>
          <a:prstGeom prst="rect">
            <a:avLst/>
          </a:prstGeom>
        </p:spPr>
      </p:pic>
    </p:spTree>
    <p:extLst>
      <p:ext uri="{BB962C8B-B14F-4D97-AF65-F5344CB8AC3E}">
        <p14:creationId xmlns:p14="http://schemas.microsoft.com/office/powerpoint/2010/main" val="37559797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283</Words>
  <Application>Microsoft Macintosh PowerPoint</Application>
  <PresentationFormat>Widescreen</PresentationFormat>
  <Paragraphs>62</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Why the EU And Holocaust Revisionism?</vt:lpstr>
      <vt:lpstr>How Did We do the Study?</vt:lpstr>
      <vt:lpstr>Revisionism Rising</vt:lpstr>
      <vt:lpstr>BLOODLANDS</vt:lpstr>
      <vt:lpstr>Romania Represents a Big, Positive Exception</vt:lpstr>
      <vt:lpstr>Challenged Countries Need to Create Independent International Commission on the Romanian Model </vt:lpstr>
      <vt:lpstr>Surprising Successes in the West</vt:lpstr>
      <vt:lpstr>FRENCH REVOLUTION</vt:lpstr>
      <vt:lpstr>Challenges in the West, Too</vt:lpstr>
      <vt:lpstr>European Union Fights Revisionism</vt:lpstr>
      <vt:lpstr>Israel’s Dubious Role</vt:lpstr>
      <vt:lpstr>BRUSSELS OFFICE NEXT STEPS</vt:lpstr>
      <vt:lpstr>European Parliament Elections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13</cp:revision>
  <dcterms:created xsi:type="dcterms:W3CDTF">2019-01-19T15:55:21Z</dcterms:created>
  <dcterms:modified xsi:type="dcterms:W3CDTF">2019-02-04T10:31:51Z</dcterms:modified>
</cp:coreProperties>
</file>